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avi" ContentType="video/x-msvideo"/>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comments/comment2.xml" ContentType="application/vnd.openxmlformats-officedocument.presentationml.comments+xml"/>
  <Override PartName="/ppt/notesSlides/notesSlide1.xml" ContentType="application/vnd.openxmlformats-officedocument.presentationml.notesSlide+xml"/>
  <Override PartName="/ppt/comments/comment3.xml" ContentType="application/vnd.openxmlformats-officedocument.presentationml.comment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0" r:id="rId1"/>
  </p:sldMasterIdLst>
  <p:notesMasterIdLst>
    <p:notesMasterId r:id="rId42"/>
  </p:notesMasterIdLst>
  <p:sldIdLst>
    <p:sldId id="256" r:id="rId2"/>
    <p:sldId id="259" r:id="rId3"/>
    <p:sldId id="257" r:id="rId4"/>
    <p:sldId id="258" r:id="rId5"/>
    <p:sldId id="262" r:id="rId6"/>
    <p:sldId id="260" r:id="rId7"/>
    <p:sldId id="277" r:id="rId8"/>
    <p:sldId id="281" r:id="rId9"/>
    <p:sldId id="263" r:id="rId10"/>
    <p:sldId id="265" r:id="rId11"/>
    <p:sldId id="264" r:id="rId12"/>
    <p:sldId id="266" r:id="rId13"/>
    <p:sldId id="278" r:id="rId14"/>
    <p:sldId id="267" r:id="rId15"/>
    <p:sldId id="276" r:id="rId16"/>
    <p:sldId id="268" r:id="rId17"/>
    <p:sldId id="297" r:id="rId18"/>
    <p:sldId id="298" r:id="rId19"/>
    <p:sldId id="301" r:id="rId20"/>
    <p:sldId id="269" r:id="rId21"/>
    <p:sldId id="270" r:id="rId22"/>
    <p:sldId id="279" r:id="rId23"/>
    <p:sldId id="271" r:id="rId24"/>
    <p:sldId id="274" r:id="rId25"/>
    <p:sldId id="302" r:id="rId26"/>
    <p:sldId id="272" r:id="rId27"/>
    <p:sldId id="280" r:id="rId28"/>
    <p:sldId id="299" r:id="rId29"/>
    <p:sldId id="300" r:id="rId30"/>
    <p:sldId id="285" r:id="rId31"/>
    <p:sldId id="287" r:id="rId32"/>
    <p:sldId id="288" r:id="rId33"/>
    <p:sldId id="289" r:id="rId34"/>
    <p:sldId id="290" r:id="rId35"/>
    <p:sldId id="291" r:id="rId36"/>
    <p:sldId id="292" r:id="rId37"/>
    <p:sldId id="295" r:id="rId38"/>
    <p:sldId id="293" r:id="rId39"/>
    <p:sldId id="286" r:id="rId40"/>
    <p:sldId id="294"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orest" initials="f" lastIdx="4" clrIdx="0">
    <p:extLst>
      <p:ext uri="{19B8F6BF-5375-455C-9EA6-DF929625EA0E}">
        <p15:presenceInfo xmlns:p15="http://schemas.microsoft.com/office/powerpoint/2012/main" userId="forest" providerId="None"/>
      </p:ext>
    </p:extLst>
  </p:cmAuthor>
  <p:cmAuthor id="2" name=""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8" d="100"/>
          <a:sy n="68" d="100"/>
        </p:scale>
        <p:origin x="616" y="5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commentAuthors" Target="commentAuthor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IN" dirty="0"/>
              <a:t>Economic</a:t>
            </a:r>
            <a:r>
              <a:rPr lang="en-IN" baseline="0" dirty="0"/>
              <a:t> estimate per month</a:t>
            </a:r>
            <a:endParaRPr lang="en-IN"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hi-IN"/>
        </a:p>
      </c:txPr>
    </c:title>
    <c:autoTitleDeleted val="0"/>
    <c:plotArea>
      <c:layout/>
      <c:barChart>
        <c:barDir val="col"/>
        <c:grouping val="clustered"/>
        <c:varyColors val="0"/>
        <c:ser>
          <c:idx val="0"/>
          <c:order val="0"/>
          <c:tx>
            <c:strRef>
              <c:f>Sheet1!$B$1</c:f>
              <c:strCache>
                <c:ptCount val="1"/>
                <c:pt idx="0">
                  <c:v>automated parcel</c:v>
                </c:pt>
              </c:strCache>
            </c:strRef>
          </c:tx>
          <c:spPr>
            <a:solidFill>
              <a:schemeClr val="accent1"/>
            </a:solidFill>
            <a:ln>
              <a:noFill/>
            </a:ln>
            <a:effectLst/>
          </c:spPr>
          <c:invertIfNegative val="0"/>
          <c:cat>
            <c:strRef>
              <c:f>Sheet1!$A$2:$A$5</c:f>
              <c:strCache>
                <c:ptCount val="4"/>
                <c:pt idx="0">
                  <c:v>month 1</c:v>
                </c:pt>
                <c:pt idx="1">
                  <c:v>month 2</c:v>
                </c:pt>
                <c:pt idx="2">
                  <c:v>month 3</c:v>
                </c:pt>
                <c:pt idx="3">
                  <c:v>month 4</c:v>
                </c:pt>
              </c:strCache>
            </c:strRef>
          </c:cat>
          <c:val>
            <c:numRef>
              <c:f>Sheet1!$B$2:$B$5</c:f>
              <c:numCache>
                <c:formatCode>General</c:formatCode>
                <c:ptCount val="4"/>
                <c:pt idx="0">
                  <c:v>27762</c:v>
                </c:pt>
                <c:pt idx="1">
                  <c:v>32762</c:v>
                </c:pt>
                <c:pt idx="2">
                  <c:v>37762</c:v>
                </c:pt>
                <c:pt idx="3">
                  <c:v>42762</c:v>
                </c:pt>
              </c:numCache>
            </c:numRef>
          </c:val>
          <c:extLst>
            <c:ext xmlns:c16="http://schemas.microsoft.com/office/drawing/2014/chart" uri="{C3380CC4-5D6E-409C-BE32-E72D297353CC}">
              <c16:uniqueId val="{00000000-3A3B-4FB6-9278-7BD7B08EBB4D}"/>
            </c:ext>
          </c:extLst>
        </c:ser>
        <c:ser>
          <c:idx val="1"/>
          <c:order val="1"/>
          <c:tx>
            <c:strRef>
              <c:f>Sheet1!$C$1</c:f>
              <c:strCache>
                <c:ptCount val="1"/>
                <c:pt idx="0">
                  <c:v>present scenario</c:v>
                </c:pt>
              </c:strCache>
            </c:strRef>
          </c:tx>
          <c:spPr>
            <a:solidFill>
              <a:schemeClr val="accent2"/>
            </a:solidFill>
            <a:ln>
              <a:noFill/>
            </a:ln>
            <a:effectLst/>
          </c:spPr>
          <c:invertIfNegative val="0"/>
          <c:cat>
            <c:strRef>
              <c:f>Sheet1!$A$2:$A$5</c:f>
              <c:strCache>
                <c:ptCount val="4"/>
                <c:pt idx="0">
                  <c:v>month 1</c:v>
                </c:pt>
                <c:pt idx="1">
                  <c:v>month 2</c:v>
                </c:pt>
                <c:pt idx="2">
                  <c:v>month 3</c:v>
                </c:pt>
                <c:pt idx="3">
                  <c:v>month 4</c:v>
                </c:pt>
              </c:strCache>
            </c:strRef>
          </c:cat>
          <c:val>
            <c:numRef>
              <c:f>Sheet1!$C$2:$C$5</c:f>
              <c:numCache>
                <c:formatCode>General</c:formatCode>
                <c:ptCount val="4"/>
                <c:pt idx="0">
                  <c:v>35000</c:v>
                </c:pt>
                <c:pt idx="1">
                  <c:v>70000</c:v>
                </c:pt>
                <c:pt idx="2">
                  <c:v>105000</c:v>
                </c:pt>
                <c:pt idx="3">
                  <c:v>140000</c:v>
                </c:pt>
              </c:numCache>
            </c:numRef>
          </c:val>
          <c:extLst>
            <c:ext xmlns:c16="http://schemas.microsoft.com/office/drawing/2014/chart" uri="{C3380CC4-5D6E-409C-BE32-E72D297353CC}">
              <c16:uniqueId val="{00000001-3A3B-4FB6-9278-7BD7B08EBB4D}"/>
            </c:ext>
          </c:extLst>
        </c:ser>
        <c:dLbls>
          <c:showLegendKey val="0"/>
          <c:showVal val="0"/>
          <c:showCatName val="0"/>
          <c:showSerName val="0"/>
          <c:showPercent val="0"/>
          <c:showBubbleSize val="0"/>
        </c:dLbls>
        <c:gapWidth val="219"/>
        <c:overlap val="-27"/>
        <c:axId val="383861112"/>
        <c:axId val="383861768"/>
      </c:barChart>
      <c:catAx>
        <c:axId val="3838611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hi-IN"/>
          </a:p>
        </c:txPr>
        <c:crossAx val="383861768"/>
        <c:crosses val="autoZero"/>
        <c:auto val="1"/>
        <c:lblAlgn val="ctr"/>
        <c:lblOffset val="100"/>
        <c:noMultiLvlLbl val="0"/>
      </c:catAx>
      <c:valAx>
        <c:axId val="3838617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hi-IN"/>
          </a:p>
        </c:txPr>
        <c:crossAx val="38386111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hi-I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hi-I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18-03-28T19:08:19.810" idx="1">
    <p:pos x="10" y="10"/>
    <p:text>add photo of india post</p:text>
    <p:extLst>
      <p:ext uri="{C676402C-5697-4E1C-873F-D02D1690AC5C}">
        <p15:threadingInfo xmlns:p15="http://schemas.microsoft.com/office/powerpoint/2012/main" timeZoneBias="-33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8-03-28T19:26:43.187" idx="2">
    <p:pos x="5528" y="2104"/>
    <p:text>review facts</p:text>
    <p:extLst>
      <p:ext uri="{C676402C-5697-4E1C-873F-D02D1690AC5C}">
        <p15:threadingInfo xmlns:p15="http://schemas.microsoft.com/office/powerpoint/2012/main" timeZoneBias="-33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2" dt="2018-03-30T06:09:36.194" idx="1">
    <p:pos x="6000" y="0"/>
    <p:text>mathematical description of error percentage
-forest</p:tex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3765F56-84DE-4F63-B17E-60352C8BDFEA}" type="doc">
      <dgm:prSet loTypeId="urn:microsoft.com/office/officeart/2005/8/layout/lProcess1" loCatId="process" qsTypeId="urn:microsoft.com/office/officeart/2005/8/quickstyle/3d7" qsCatId="3D" csTypeId="urn:microsoft.com/office/officeart/2005/8/colors/accent1_2" csCatId="accent1" phldr="1"/>
      <dgm:spPr/>
    </dgm:pt>
    <dgm:pt modelId="{72048437-A3FD-4244-80A6-C90A03C8482A}" type="pres">
      <dgm:prSet presAssocID="{E3765F56-84DE-4F63-B17E-60352C8BDFEA}" presName="Name0" presStyleCnt="0">
        <dgm:presLayoutVars>
          <dgm:dir/>
          <dgm:animLvl val="lvl"/>
          <dgm:resizeHandles val="exact"/>
        </dgm:presLayoutVars>
      </dgm:prSet>
      <dgm:spPr/>
    </dgm:pt>
  </dgm:ptLst>
  <dgm:cxnLst>
    <dgm:cxn modelId="{032E0F3B-DDD1-40BC-A17D-1142B4B98E54}" type="presOf" srcId="{E3765F56-84DE-4F63-B17E-60352C8BDFEA}" destId="{72048437-A3FD-4244-80A6-C90A03C8482A}" srcOrd="0" destOrd="0" presId="urn:microsoft.com/office/officeart/2005/8/layout/l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7E28EC5-E662-4980-BD1D-EF320EA350BF}" type="doc">
      <dgm:prSet loTypeId="urn:microsoft.com/office/officeart/2005/8/layout/pList1" loCatId="list" qsTypeId="urn:microsoft.com/office/officeart/2005/8/quickstyle/3d5" qsCatId="3D" csTypeId="urn:microsoft.com/office/officeart/2005/8/colors/accent1_2" csCatId="accent1" phldr="1"/>
      <dgm:spPr/>
      <dgm:t>
        <a:bodyPr/>
        <a:lstStyle/>
        <a:p>
          <a:endParaRPr lang="hi-IN"/>
        </a:p>
      </dgm:t>
    </dgm:pt>
    <dgm:pt modelId="{AFCB24F9-5835-4DCB-8921-EC6656204508}">
      <dgm:prSet phldrT="[Text]"/>
      <dgm:spPr/>
      <dgm:t>
        <a:bodyPr/>
        <a:lstStyle/>
        <a:p>
          <a:r>
            <a:rPr lang="en-US" dirty="0"/>
            <a:t>Zone 1</a:t>
          </a:r>
          <a:endParaRPr lang="hi-IN" dirty="0"/>
        </a:p>
      </dgm:t>
    </dgm:pt>
    <dgm:pt modelId="{B160AD77-145F-4BCA-BDDE-3B130C46DC03}" type="parTrans" cxnId="{4E232021-3DC8-4B8F-8BCC-BF8729D398AE}">
      <dgm:prSet/>
      <dgm:spPr/>
      <dgm:t>
        <a:bodyPr/>
        <a:lstStyle/>
        <a:p>
          <a:endParaRPr lang="hi-IN"/>
        </a:p>
      </dgm:t>
    </dgm:pt>
    <dgm:pt modelId="{1E5A1CF0-4B30-4F6A-ABE3-5C30E566D05D}" type="sibTrans" cxnId="{4E232021-3DC8-4B8F-8BCC-BF8729D398AE}">
      <dgm:prSet/>
      <dgm:spPr/>
      <dgm:t>
        <a:bodyPr/>
        <a:lstStyle/>
        <a:p>
          <a:endParaRPr lang="hi-IN"/>
        </a:p>
      </dgm:t>
    </dgm:pt>
    <dgm:pt modelId="{7D30C069-1547-4811-AE39-46CC9BC3186C}">
      <dgm:prSet phldrT="[Text]"/>
      <dgm:spPr/>
      <dgm:t>
        <a:bodyPr/>
        <a:lstStyle/>
        <a:p>
          <a:r>
            <a:rPr lang="en-US" dirty="0"/>
            <a:t>Zone2</a:t>
          </a:r>
          <a:endParaRPr lang="hi-IN" dirty="0"/>
        </a:p>
      </dgm:t>
    </dgm:pt>
    <dgm:pt modelId="{AE1816DC-2C3E-49C3-81AD-E2637C2EE3B0}" type="parTrans" cxnId="{A86741F7-10DC-42A6-957E-2DBC01BB262B}">
      <dgm:prSet/>
      <dgm:spPr/>
      <dgm:t>
        <a:bodyPr/>
        <a:lstStyle/>
        <a:p>
          <a:endParaRPr lang="hi-IN"/>
        </a:p>
      </dgm:t>
    </dgm:pt>
    <dgm:pt modelId="{A60120CB-8997-4B1F-8820-36B98DD52B9C}" type="sibTrans" cxnId="{A86741F7-10DC-42A6-957E-2DBC01BB262B}">
      <dgm:prSet/>
      <dgm:spPr/>
      <dgm:t>
        <a:bodyPr/>
        <a:lstStyle/>
        <a:p>
          <a:endParaRPr lang="hi-IN"/>
        </a:p>
      </dgm:t>
    </dgm:pt>
    <dgm:pt modelId="{FB6ECC5D-C997-4150-910C-603C2DF899FE}">
      <dgm:prSet phldrT="[Text]"/>
      <dgm:spPr/>
      <dgm:t>
        <a:bodyPr/>
        <a:lstStyle/>
        <a:p>
          <a:r>
            <a:rPr lang="en-US" dirty="0"/>
            <a:t>Zone 3</a:t>
          </a:r>
          <a:endParaRPr lang="hi-IN" dirty="0"/>
        </a:p>
      </dgm:t>
    </dgm:pt>
    <dgm:pt modelId="{900B8F0D-FBA5-452B-A6D8-F19BD6B76EEE}" type="parTrans" cxnId="{1221AACE-C921-4D70-A58B-312952A1B940}">
      <dgm:prSet/>
      <dgm:spPr/>
      <dgm:t>
        <a:bodyPr/>
        <a:lstStyle/>
        <a:p>
          <a:endParaRPr lang="hi-IN"/>
        </a:p>
      </dgm:t>
    </dgm:pt>
    <dgm:pt modelId="{108DB311-894D-4123-B7FB-9BFA6281D848}" type="sibTrans" cxnId="{1221AACE-C921-4D70-A58B-312952A1B940}">
      <dgm:prSet/>
      <dgm:spPr/>
      <dgm:t>
        <a:bodyPr/>
        <a:lstStyle/>
        <a:p>
          <a:endParaRPr lang="hi-IN"/>
        </a:p>
      </dgm:t>
    </dgm:pt>
    <dgm:pt modelId="{31F37BD6-E9E0-4987-BDA7-B700605F274D}">
      <dgm:prSet phldrT="[Text]"/>
      <dgm:spPr/>
      <dgm:t>
        <a:bodyPr/>
        <a:lstStyle/>
        <a:p>
          <a:r>
            <a:rPr lang="en-US" dirty="0"/>
            <a:t>Zone 4</a:t>
          </a:r>
          <a:endParaRPr lang="hi-IN" dirty="0"/>
        </a:p>
      </dgm:t>
    </dgm:pt>
    <dgm:pt modelId="{13455DCD-89F6-4E6A-93E2-D49D99767F83}" type="parTrans" cxnId="{A44876AA-4D07-4DA1-834B-58D2D689D221}">
      <dgm:prSet/>
      <dgm:spPr/>
      <dgm:t>
        <a:bodyPr/>
        <a:lstStyle/>
        <a:p>
          <a:endParaRPr lang="hi-IN"/>
        </a:p>
      </dgm:t>
    </dgm:pt>
    <dgm:pt modelId="{D49A3F06-2B65-43BA-AB24-DC841A8198B6}" type="sibTrans" cxnId="{A44876AA-4D07-4DA1-834B-58D2D689D221}">
      <dgm:prSet/>
      <dgm:spPr/>
      <dgm:t>
        <a:bodyPr/>
        <a:lstStyle/>
        <a:p>
          <a:endParaRPr lang="hi-IN"/>
        </a:p>
      </dgm:t>
    </dgm:pt>
    <dgm:pt modelId="{3C06213F-2FD0-47BE-9EC1-02B82852B374}" type="pres">
      <dgm:prSet presAssocID="{D7E28EC5-E662-4980-BD1D-EF320EA350BF}" presName="Name0" presStyleCnt="0">
        <dgm:presLayoutVars>
          <dgm:dir/>
          <dgm:resizeHandles val="exact"/>
        </dgm:presLayoutVars>
      </dgm:prSet>
      <dgm:spPr/>
    </dgm:pt>
    <dgm:pt modelId="{B331868D-4E11-41DC-A11D-2DDA5A0F8ECB}" type="pres">
      <dgm:prSet presAssocID="{AFCB24F9-5835-4DCB-8921-EC6656204508}" presName="compNode" presStyleCnt="0"/>
      <dgm:spPr/>
    </dgm:pt>
    <dgm:pt modelId="{F78D9061-3A67-438F-AC8A-E1F58D2349B6}" type="pres">
      <dgm:prSet presAssocID="{AFCB24F9-5835-4DCB-8921-EC6656204508}" presName="pictRect" presStyleLbl="node1" presStyleIdx="0" presStyleCnt="4"/>
      <dgm:spPr/>
    </dgm:pt>
    <dgm:pt modelId="{55D076DE-A325-4631-8336-E5F3F6F5BE77}" type="pres">
      <dgm:prSet presAssocID="{AFCB24F9-5835-4DCB-8921-EC6656204508}" presName="textRect" presStyleLbl="revTx" presStyleIdx="0" presStyleCnt="4">
        <dgm:presLayoutVars>
          <dgm:bulletEnabled val="1"/>
        </dgm:presLayoutVars>
      </dgm:prSet>
      <dgm:spPr/>
    </dgm:pt>
    <dgm:pt modelId="{EC353F2D-1886-4562-ADD0-DC0C36446F95}" type="pres">
      <dgm:prSet presAssocID="{1E5A1CF0-4B30-4F6A-ABE3-5C30E566D05D}" presName="sibTrans" presStyleLbl="sibTrans2D1" presStyleIdx="0" presStyleCnt="0"/>
      <dgm:spPr/>
    </dgm:pt>
    <dgm:pt modelId="{668ABBA6-914D-47D4-ACDB-BDCE5EAC9800}" type="pres">
      <dgm:prSet presAssocID="{7D30C069-1547-4811-AE39-46CC9BC3186C}" presName="compNode" presStyleCnt="0"/>
      <dgm:spPr/>
    </dgm:pt>
    <dgm:pt modelId="{E9DE0A4A-B17B-4349-9A40-A1ADB63247EC}" type="pres">
      <dgm:prSet presAssocID="{7D30C069-1547-4811-AE39-46CC9BC3186C}" presName="pictRect" presStyleLbl="node1" presStyleIdx="1" presStyleCnt="4"/>
      <dgm:spPr/>
    </dgm:pt>
    <dgm:pt modelId="{64BFD807-6B01-460D-AD95-EB48B8591D2B}" type="pres">
      <dgm:prSet presAssocID="{7D30C069-1547-4811-AE39-46CC9BC3186C}" presName="textRect" presStyleLbl="revTx" presStyleIdx="1" presStyleCnt="4">
        <dgm:presLayoutVars>
          <dgm:bulletEnabled val="1"/>
        </dgm:presLayoutVars>
      </dgm:prSet>
      <dgm:spPr/>
    </dgm:pt>
    <dgm:pt modelId="{578C80B6-1DB8-4AB7-B3CE-42CAF8049E8E}" type="pres">
      <dgm:prSet presAssocID="{A60120CB-8997-4B1F-8820-36B98DD52B9C}" presName="sibTrans" presStyleLbl="sibTrans2D1" presStyleIdx="0" presStyleCnt="0"/>
      <dgm:spPr/>
    </dgm:pt>
    <dgm:pt modelId="{7E8C2CFD-BA52-456D-AAB3-973A174C73A6}" type="pres">
      <dgm:prSet presAssocID="{FB6ECC5D-C997-4150-910C-603C2DF899FE}" presName="compNode" presStyleCnt="0"/>
      <dgm:spPr/>
    </dgm:pt>
    <dgm:pt modelId="{FFBD6EC1-3547-40A3-A86B-11BDE14B213C}" type="pres">
      <dgm:prSet presAssocID="{FB6ECC5D-C997-4150-910C-603C2DF899FE}" presName="pictRect" presStyleLbl="node1" presStyleIdx="2" presStyleCnt="4"/>
      <dgm:spPr/>
    </dgm:pt>
    <dgm:pt modelId="{E63BB23C-C580-4B41-BBA8-D0A5E72CCE64}" type="pres">
      <dgm:prSet presAssocID="{FB6ECC5D-C997-4150-910C-603C2DF899FE}" presName="textRect" presStyleLbl="revTx" presStyleIdx="2" presStyleCnt="4">
        <dgm:presLayoutVars>
          <dgm:bulletEnabled val="1"/>
        </dgm:presLayoutVars>
      </dgm:prSet>
      <dgm:spPr/>
    </dgm:pt>
    <dgm:pt modelId="{E98C3FCD-F006-46CE-B135-9942C1A6D840}" type="pres">
      <dgm:prSet presAssocID="{108DB311-894D-4123-B7FB-9BFA6281D848}" presName="sibTrans" presStyleLbl="sibTrans2D1" presStyleIdx="0" presStyleCnt="0"/>
      <dgm:spPr/>
    </dgm:pt>
    <dgm:pt modelId="{D3966B10-9116-4391-91C4-AA9C55612515}" type="pres">
      <dgm:prSet presAssocID="{31F37BD6-E9E0-4987-BDA7-B700605F274D}" presName="compNode" presStyleCnt="0"/>
      <dgm:spPr/>
    </dgm:pt>
    <dgm:pt modelId="{D21055F5-3AC1-463D-9C4E-7AFA2689EB2B}" type="pres">
      <dgm:prSet presAssocID="{31F37BD6-E9E0-4987-BDA7-B700605F274D}" presName="pictRect" presStyleLbl="node1" presStyleIdx="3" presStyleCnt="4"/>
      <dgm:spPr/>
    </dgm:pt>
    <dgm:pt modelId="{0E80954A-3853-4D25-BB6D-C0F4F9274ADE}" type="pres">
      <dgm:prSet presAssocID="{31F37BD6-E9E0-4987-BDA7-B700605F274D}" presName="textRect" presStyleLbl="revTx" presStyleIdx="3" presStyleCnt="4">
        <dgm:presLayoutVars>
          <dgm:bulletEnabled val="1"/>
        </dgm:presLayoutVars>
      </dgm:prSet>
      <dgm:spPr/>
    </dgm:pt>
  </dgm:ptLst>
  <dgm:cxnLst>
    <dgm:cxn modelId="{8F60680A-8840-4DAA-B9B5-2A53181771B9}" type="presOf" srcId="{A60120CB-8997-4B1F-8820-36B98DD52B9C}" destId="{578C80B6-1DB8-4AB7-B3CE-42CAF8049E8E}" srcOrd="0" destOrd="0" presId="urn:microsoft.com/office/officeart/2005/8/layout/pList1"/>
    <dgm:cxn modelId="{4E232021-3DC8-4B8F-8BCC-BF8729D398AE}" srcId="{D7E28EC5-E662-4980-BD1D-EF320EA350BF}" destId="{AFCB24F9-5835-4DCB-8921-EC6656204508}" srcOrd="0" destOrd="0" parTransId="{B160AD77-145F-4BCA-BDDE-3B130C46DC03}" sibTransId="{1E5A1CF0-4B30-4F6A-ABE3-5C30E566D05D}"/>
    <dgm:cxn modelId="{FDC2DF5E-92BA-49D8-8AC3-72551346CDFF}" type="presOf" srcId="{7D30C069-1547-4811-AE39-46CC9BC3186C}" destId="{64BFD807-6B01-460D-AD95-EB48B8591D2B}" srcOrd="0" destOrd="0" presId="urn:microsoft.com/office/officeart/2005/8/layout/pList1"/>
    <dgm:cxn modelId="{58872E6E-5760-4EEF-BD53-FE01285109F0}" type="presOf" srcId="{FB6ECC5D-C997-4150-910C-603C2DF899FE}" destId="{E63BB23C-C580-4B41-BBA8-D0A5E72CCE64}" srcOrd="0" destOrd="0" presId="urn:microsoft.com/office/officeart/2005/8/layout/pList1"/>
    <dgm:cxn modelId="{C7F0937B-C1D6-4D01-BFCF-85D9ED7108A6}" type="presOf" srcId="{1E5A1CF0-4B30-4F6A-ABE3-5C30E566D05D}" destId="{EC353F2D-1886-4562-ADD0-DC0C36446F95}" srcOrd="0" destOrd="0" presId="urn:microsoft.com/office/officeart/2005/8/layout/pList1"/>
    <dgm:cxn modelId="{8AB50689-B558-482F-9447-95C5D0D1EF28}" type="presOf" srcId="{D7E28EC5-E662-4980-BD1D-EF320EA350BF}" destId="{3C06213F-2FD0-47BE-9EC1-02B82852B374}" srcOrd="0" destOrd="0" presId="urn:microsoft.com/office/officeart/2005/8/layout/pList1"/>
    <dgm:cxn modelId="{A44876AA-4D07-4DA1-834B-58D2D689D221}" srcId="{D7E28EC5-E662-4980-BD1D-EF320EA350BF}" destId="{31F37BD6-E9E0-4987-BDA7-B700605F274D}" srcOrd="3" destOrd="0" parTransId="{13455DCD-89F6-4E6A-93E2-D49D99767F83}" sibTransId="{D49A3F06-2B65-43BA-AB24-DC841A8198B6}"/>
    <dgm:cxn modelId="{1221AACE-C921-4D70-A58B-312952A1B940}" srcId="{D7E28EC5-E662-4980-BD1D-EF320EA350BF}" destId="{FB6ECC5D-C997-4150-910C-603C2DF899FE}" srcOrd="2" destOrd="0" parTransId="{900B8F0D-FBA5-452B-A6D8-F19BD6B76EEE}" sibTransId="{108DB311-894D-4123-B7FB-9BFA6281D848}"/>
    <dgm:cxn modelId="{996839EE-E810-4034-A519-C8A955E58284}" type="presOf" srcId="{AFCB24F9-5835-4DCB-8921-EC6656204508}" destId="{55D076DE-A325-4631-8336-E5F3F6F5BE77}" srcOrd="0" destOrd="0" presId="urn:microsoft.com/office/officeart/2005/8/layout/pList1"/>
    <dgm:cxn modelId="{B393E6F0-84B9-4EDF-85A9-98C740C28659}" type="presOf" srcId="{108DB311-894D-4123-B7FB-9BFA6281D848}" destId="{E98C3FCD-F006-46CE-B135-9942C1A6D840}" srcOrd="0" destOrd="0" presId="urn:microsoft.com/office/officeart/2005/8/layout/pList1"/>
    <dgm:cxn modelId="{A86741F7-10DC-42A6-957E-2DBC01BB262B}" srcId="{D7E28EC5-E662-4980-BD1D-EF320EA350BF}" destId="{7D30C069-1547-4811-AE39-46CC9BC3186C}" srcOrd="1" destOrd="0" parTransId="{AE1816DC-2C3E-49C3-81AD-E2637C2EE3B0}" sibTransId="{A60120CB-8997-4B1F-8820-36B98DD52B9C}"/>
    <dgm:cxn modelId="{461E47FB-1421-45C1-AEEE-996BF0A8ED39}" type="presOf" srcId="{31F37BD6-E9E0-4987-BDA7-B700605F274D}" destId="{0E80954A-3853-4D25-BB6D-C0F4F9274ADE}" srcOrd="0" destOrd="0" presId="urn:microsoft.com/office/officeart/2005/8/layout/pList1"/>
    <dgm:cxn modelId="{DFF12B88-28CC-4808-8AF1-906C07F6A4F6}" type="presParOf" srcId="{3C06213F-2FD0-47BE-9EC1-02B82852B374}" destId="{B331868D-4E11-41DC-A11D-2DDA5A0F8ECB}" srcOrd="0" destOrd="0" presId="urn:microsoft.com/office/officeart/2005/8/layout/pList1"/>
    <dgm:cxn modelId="{46AAE6FD-05C6-4872-9B10-4E4C537F61AC}" type="presParOf" srcId="{B331868D-4E11-41DC-A11D-2DDA5A0F8ECB}" destId="{F78D9061-3A67-438F-AC8A-E1F58D2349B6}" srcOrd="0" destOrd="0" presId="urn:microsoft.com/office/officeart/2005/8/layout/pList1"/>
    <dgm:cxn modelId="{2ACEA9BB-489C-4EE8-99DF-5C4AAA3DDDF3}" type="presParOf" srcId="{B331868D-4E11-41DC-A11D-2DDA5A0F8ECB}" destId="{55D076DE-A325-4631-8336-E5F3F6F5BE77}" srcOrd="1" destOrd="0" presId="urn:microsoft.com/office/officeart/2005/8/layout/pList1"/>
    <dgm:cxn modelId="{8D5CA904-5443-42E9-87C5-46FD4D8CA2B8}" type="presParOf" srcId="{3C06213F-2FD0-47BE-9EC1-02B82852B374}" destId="{EC353F2D-1886-4562-ADD0-DC0C36446F95}" srcOrd="1" destOrd="0" presId="urn:microsoft.com/office/officeart/2005/8/layout/pList1"/>
    <dgm:cxn modelId="{66F41DD1-C3C1-42D5-8C18-44F229B1C520}" type="presParOf" srcId="{3C06213F-2FD0-47BE-9EC1-02B82852B374}" destId="{668ABBA6-914D-47D4-ACDB-BDCE5EAC9800}" srcOrd="2" destOrd="0" presId="urn:microsoft.com/office/officeart/2005/8/layout/pList1"/>
    <dgm:cxn modelId="{D1E50240-60CB-4C30-AE54-3A09AFAC8960}" type="presParOf" srcId="{668ABBA6-914D-47D4-ACDB-BDCE5EAC9800}" destId="{E9DE0A4A-B17B-4349-9A40-A1ADB63247EC}" srcOrd="0" destOrd="0" presId="urn:microsoft.com/office/officeart/2005/8/layout/pList1"/>
    <dgm:cxn modelId="{89C5A2DC-AD2E-49CE-B312-C724B245585F}" type="presParOf" srcId="{668ABBA6-914D-47D4-ACDB-BDCE5EAC9800}" destId="{64BFD807-6B01-460D-AD95-EB48B8591D2B}" srcOrd="1" destOrd="0" presId="urn:microsoft.com/office/officeart/2005/8/layout/pList1"/>
    <dgm:cxn modelId="{3109386C-9CF1-4640-ACF7-BF1097B72A40}" type="presParOf" srcId="{3C06213F-2FD0-47BE-9EC1-02B82852B374}" destId="{578C80B6-1DB8-4AB7-B3CE-42CAF8049E8E}" srcOrd="3" destOrd="0" presId="urn:microsoft.com/office/officeart/2005/8/layout/pList1"/>
    <dgm:cxn modelId="{F8075261-19DF-4772-AADA-AA33A3228E6F}" type="presParOf" srcId="{3C06213F-2FD0-47BE-9EC1-02B82852B374}" destId="{7E8C2CFD-BA52-456D-AAB3-973A174C73A6}" srcOrd="4" destOrd="0" presId="urn:microsoft.com/office/officeart/2005/8/layout/pList1"/>
    <dgm:cxn modelId="{9E695E9B-D070-4232-8B63-AE0579C35438}" type="presParOf" srcId="{7E8C2CFD-BA52-456D-AAB3-973A174C73A6}" destId="{FFBD6EC1-3547-40A3-A86B-11BDE14B213C}" srcOrd="0" destOrd="0" presId="urn:microsoft.com/office/officeart/2005/8/layout/pList1"/>
    <dgm:cxn modelId="{87C5F483-D84C-47F7-817B-F7A6A4070BED}" type="presParOf" srcId="{7E8C2CFD-BA52-456D-AAB3-973A174C73A6}" destId="{E63BB23C-C580-4B41-BBA8-D0A5E72CCE64}" srcOrd="1" destOrd="0" presId="urn:microsoft.com/office/officeart/2005/8/layout/pList1"/>
    <dgm:cxn modelId="{C0425026-A219-4255-AC5A-515F34E19B3F}" type="presParOf" srcId="{3C06213F-2FD0-47BE-9EC1-02B82852B374}" destId="{E98C3FCD-F006-46CE-B135-9942C1A6D840}" srcOrd="5" destOrd="0" presId="urn:microsoft.com/office/officeart/2005/8/layout/pList1"/>
    <dgm:cxn modelId="{AE313E7A-2213-4469-B9D4-BA81F13FEF6B}" type="presParOf" srcId="{3C06213F-2FD0-47BE-9EC1-02B82852B374}" destId="{D3966B10-9116-4391-91C4-AA9C55612515}" srcOrd="6" destOrd="0" presId="urn:microsoft.com/office/officeart/2005/8/layout/pList1"/>
    <dgm:cxn modelId="{DE28C1A5-84C1-4113-BA90-052B6E920BB9}" type="presParOf" srcId="{D3966B10-9116-4391-91C4-AA9C55612515}" destId="{D21055F5-3AC1-463D-9C4E-7AFA2689EB2B}" srcOrd="0" destOrd="0" presId="urn:microsoft.com/office/officeart/2005/8/layout/pList1"/>
    <dgm:cxn modelId="{FE5B0B1A-CFDE-4962-9020-45B55FEB886D}" type="presParOf" srcId="{D3966B10-9116-4391-91C4-AA9C55612515}" destId="{0E80954A-3853-4D25-BB6D-C0F4F9274ADE}" srcOrd="1" destOrd="0" presId="urn:microsoft.com/office/officeart/2005/8/layout/pList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8D9061-3A67-438F-AC8A-E1F58D2349B6}">
      <dsp:nvSpPr>
        <dsp:cNvPr id="0" name=""/>
        <dsp:cNvSpPr/>
      </dsp:nvSpPr>
      <dsp:spPr>
        <a:xfrm>
          <a:off x="697614" y="499"/>
          <a:ext cx="1477484" cy="1017986"/>
        </a:xfrm>
        <a:prstGeom prst="round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55D076DE-A325-4631-8336-E5F3F6F5BE77}">
      <dsp:nvSpPr>
        <dsp:cNvPr id="0" name=""/>
        <dsp:cNvSpPr/>
      </dsp:nvSpPr>
      <dsp:spPr>
        <a:xfrm>
          <a:off x="697614" y="1018486"/>
          <a:ext cx="1477484" cy="548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0" numCol="1" spcCol="1270" anchor="t" anchorCtr="0">
          <a:noAutofit/>
        </a:bodyPr>
        <a:lstStyle/>
        <a:p>
          <a:pPr marL="0" lvl="0" indent="0" algn="ctr" defTabSz="889000">
            <a:lnSpc>
              <a:spcPct val="90000"/>
            </a:lnSpc>
            <a:spcBef>
              <a:spcPct val="0"/>
            </a:spcBef>
            <a:spcAft>
              <a:spcPct val="35000"/>
            </a:spcAft>
            <a:buNone/>
          </a:pPr>
          <a:r>
            <a:rPr lang="en-US" sz="2000" kern="1200" dirty="0"/>
            <a:t>Zone 1</a:t>
          </a:r>
          <a:endParaRPr lang="hi-IN" sz="2000" kern="1200" dirty="0"/>
        </a:p>
      </dsp:txBody>
      <dsp:txXfrm>
        <a:off x="697614" y="1018486"/>
        <a:ext cx="1477484" cy="548146"/>
      </dsp:txXfrm>
    </dsp:sp>
    <dsp:sp modelId="{E9DE0A4A-B17B-4349-9A40-A1ADB63247EC}">
      <dsp:nvSpPr>
        <dsp:cNvPr id="0" name=""/>
        <dsp:cNvSpPr/>
      </dsp:nvSpPr>
      <dsp:spPr>
        <a:xfrm>
          <a:off x="2322909" y="499"/>
          <a:ext cx="1477484" cy="1017986"/>
        </a:xfrm>
        <a:prstGeom prst="round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64BFD807-6B01-460D-AD95-EB48B8591D2B}">
      <dsp:nvSpPr>
        <dsp:cNvPr id="0" name=""/>
        <dsp:cNvSpPr/>
      </dsp:nvSpPr>
      <dsp:spPr>
        <a:xfrm>
          <a:off x="2322909" y="1018486"/>
          <a:ext cx="1477484" cy="548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0" numCol="1" spcCol="1270" anchor="t" anchorCtr="0">
          <a:noAutofit/>
        </a:bodyPr>
        <a:lstStyle/>
        <a:p>
          <a:pPr marL="0" lvl="0" indent="0" algn="ctr" defTabSz="889000">
            <a:lnSpc>
              <a:spcPct val="90000"/>
            </a:lnSpc>
            <a:spcBef>
              <a:spcPct val="0"/>
            </a:spcBef>
            <a:spcAft>
              <a:spcPct val="35000"/>
            </a:spcAft>
            <a:buNone/>
          </a:pPr>
          <a:r>
            <a:rPr lang="en-US" sz="2000" kern="1200" dirty="0"/>
            <a:t>Zone2</a:t>
          </a:r>
          <a:endParaRPr lang="hi-IN" sz="2000" kern="1200" dirty="0"/>
        </a:p>
      </dsp:txBody>
      <dsp:txXfrm>
        <a:off x="2322909" y="1018486"/>
        <a:ext cx="1477484" cy="548146"/>
      </dsp:txXfrm>
    </dsp:sp>
    <dsp:sp modelId="{FFBD6EC1-3547-40A3-A86B-11BDE14B213C}">
      <dsp:nvSpPr>
        <dsp:cNvPr id="0" name=""/>
        <dsp:cNvSpPr/>
      </dsp:nvSpPr>
      <dsp:spPr>
        <a:xfrm>
          <a:off x="697614" y="1714382"/>
          <a:ext cx="1477484" cy="1017986"/>
        </a:xfrm>
        <a:prstGeom prst="round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E63BB23C-C580-4B41-BBA8-D0A5E72CCE64}">
      <dsp:nvSpPr>
        <dsp:cNvPr id="0" name=""/>
        <dsp:cNvSpPr/>
      </dsp:nvSpPr>
      <dsp:spPr>
        <a:xfrm>
          <a:off x="697614" y="2732369"/>
          <a:ext cx="1477484" cy="548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0" numCol="1" spcCol="1270" anchor="t" anchorCtr="0">
          <a:noAutofit/>
        </a:bodyPr>
        <a:lstStyle/>
        <a:p>
          <a:pPr marL="0" lvl="0" indent="0" algn="ctr" defTabSz="889000">
            <a:lnSpc>
              <a:spcPct val="90000"/>
            </a:lnSpc>
            <a:spcBef>
              <a:spcPct val="0"/>
            </a:spcBef>
            <a:spcAft>
              <a:spcPct val="35000"/>
            </a:spcAft>
            <a:buNone/>
          </a:pPr>
          <a:r>
            <a:rPr lang="en-US" sz="2000" kern="1200" dirty="0"/>
            <a:t>Zone 3</a:t>
          </a:r>
          <a:endParaRPr lang="hi-IN" sz="2000" kern="1200" dirty="0"/>
        </a:p>
      </dsp:txBody>
      <dsp:txXfrm>
        <a:off x="697614" y="2732369"/>
        <a:ext cx="1477484" cy="548146"/>
      </dsp:txXfrm>
    </dsp:sp>
    <dsp:sp modelId="{D21055F5-3AC1-463D-9C4E-7AFA2689EB2B}">
      <dsp:nvSpPr>
        <dsp:cNvPr id="0" name=""/>
        <dsp:cNvSpPr/>
      </dsp:nvSpPr>
      <dsp:spPr>
        <a:xfrm>
          <a:off x="2322909" y="1714382"/>
          <a:ext cx="1477484" cy="1017986"/>
        </a:xfrm>
        <a:prstGeom prst="round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0E80954A-3853-4D25-BB6D-C0F4F9274ADE}">
      <dsp:nvSpPr>
        <dsp:cNvPr id="0" name=""/>
        <dsp:cNvSpPr/>
      </dsp:nvSpPr>
      <dsp:spPr>
        <a:xfrm>
          <a:off x="2322909" y="2732369"/>
          <a:ext cx="1477484" cy="548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0" numCol="1" spcCol="1270" anchor="t" anchorCtr="0">
          <a:noAutofit/>
        </a:bodyPr>
        <a:lstStyle/>
        <a:p>
          <a:pPr marL="0" lvl="0" indent="0" algn="ctr" defTabSz="889000">
            <a:lnSpc>
              <a:spcPct val="90000"/>
            </a:lnSpc>
            <a:spcBef>
              <a:spcPct val="0"/>
            </a:spcBef>
            <a:spcAft>
              <a:spcPct val="35000"/>
            </a:spcAft>
            <a:buNone/>
          </a:pPr>
          <a:r>
            <a:rPr lang="en-US" sz="2000" kern="1200" dirty="0"/>
            <a:t>Zone 4</a:t>
          </a:r>
          <a:endParaRPr lang="hi-IN" sz="2000" kern="1200" dirty="0"/>
        </a:p>
      </dsp:txBody>
      <dsp:txXfrm>
        <a:off x="2322909" y="2732369"/>
        <a:ext cx="1477484" cy="548146"/>
      </dsp:txXfrm>
    </dsp:sp>
  </dsp:spTree>
</dsp:drawing>
</file>

<file path=ppt/diagrams/layout1.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7">
  <dgm:title val=""/>
  <dgm:desc val=""/>
  <dgm:catLst>
    <dgm:cat type="3D" pri="11700"/>
  </dgm:catLst>
  <dgm:scene3d>
    <a:camera prst="perspectiveLeft" zoom="91000"/>
    <a:lightRig rig="threePt" dir="t">
      <a:rot lat="0" lon="0" rev="20640000"/>
    </a:lightRig>
  </dgm:scene3d>
  <dgm:styleLbl name="node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lnNod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vennNode1">
    <dgm:scene3d>
      <a:camera prst="orthographicFront"/>
      <a:lightRig rig="threePt" dir="t"/>
    </dgm:scene3d>
    <dgm:sp3d extrusionH="50600" prstMaterial="clear">
      <a:bevelT w="101600" h="80600" prst="relaxedInset"/>
      <a:bevelB w="80600" h="80600" prst="relaxedInset"/>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50600" prstMaterial="metal">
      <a:bevelT w="101600" h="80600" prst="relaxedInset"/>
      <a:bevelB w="80600" h="80600" prst="relaxedInset"/>
    </dgm:sp3d>
    <dgm:txPr/>
    <dgm:style>
      <a:lnRef idx="1">
        <a:scrgbClr r="0" g="0" b="0"/>
      </a:lnRef>
      <a:fillRef idx="1">
        <a:scrgbClr r="0" g="0" b="0"/>
      </a:fillRef>
      <a:effectRef idx="1">
        <a:scrgbClr r="0" g="0" b="0"/>
      </a:effectRef>
      <a:fontRef idx="minor">
        <a:schemeClr val="dk1"/>
      </a:fontRef>
    </dgm:style>
  </dgm:styleLbl>
  <dgm:styleLbl name="node1">
    <dgm:scene3d>
      <a:camera prst="orthographicFront"/>
      <a:lightRig rig="threePt" dir="t"/>
    </dgm:scene3d>
    <dgm:sp3d extrusionH="50600" prstMaterial="metal">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fgImgPlace1">
    <dgm:scene3d>
      <a:camera prst="orthographicFront"/>
      <a:lightRig rig="threePt" dir="t"/>
    </dgm:scene3d>
    <dgm:sp3d z="572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alignImgPlac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dgm:style>
  </dgm:styleLbl>
  <dgm:styleLbl name="bgImgPlace1">
    <dgm:scene3d>
      <a:camera prst="orthographicFront"/>
      <a:lightRig rig="threePt" dir="t"/>
    </dgm:scene3d>
    <dgm:sp3d z="-2118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sibTrans2D1">
    <dgm:scene3d>
      <a:camera prst="orthographicFront"/>
      <a:lightRig rig="threePt" dir="t"/>
    </dgm:scene3d>
    <dgm:sp3d z="-110000">
      <a:bevelT w="40600" h="20600" prst="relaxedInset"/>
    </dgm:sp3d>
    <dgm:txPr/>
    <dgm:style>
      <a:lnRef idx="0">
        <a:scrgbClr r="0" g="0" b="0"/>
      </a:lnRef>
      <a:fillRef idx="1">
        <a:scrgbClr r="0" g="0" b="0"/>
      </a:fillRef>
      <a:effectRef idx="2">
        <a:scrgbClr r="0" g="0" b="0"/>
      </a:effectRef>
      <a:fontRef idx="minor"/>
    </dgm:style>
  </dgm:styleLbl>
  <dgm:styleLbl name="fgSibTrans2D1">
    <dgm:scene3d>
      <a:camera prst="orthographicFront"/>
      <a:lightRig rig="threePt" dir="t"/>
    </dgm:scene3d>
    <dgm:sp3d z="10600">
      <a:bevelT w="40600" h="20600" prst="relaxedInset"/>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z="-211800">
      <a:bevelT w="40600" h="20600" prst="relaxedInset"/>
    </dgm:sp3d>
    <dgm:txPr/>
    <dgm:style>
      <a:lnRef idx="0">
        <a:scrgbClr r="0" g="0" b="0"/>
      </a:lnRef>
      <a:fillRef idx="1">
        <a:scrgbClr r="0" g="0" b="0"/>
      </a:fillRef>
      <a:effectRef idx="2">
        <a:scrgbClr r="0" g="0" b="0"/>
      </a:effectRef>
      <a:fontRef idx="minor"/>
    </dgm:style>
  </dgm:styleLbl>
  <dgm:styleLbl name="sibTrans1D1">
    <dgm:scene3d>
      <a:camera prst="orthographicFront"/>
      <a:lightRig rig="threePt" dir="t"/>
    </dgm:scene3d>
    <dgm:sp3d z="-110000"/>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0000"/>
    <dgm:txPr/>
    <dgm:style>
      <a:lnRef idx="1">
        <a:scrgbClr r="0" g="0" b="0"/>
      </a:lnRef>
      <a:fillRef idx="1">
        <a:scrgbClr r="0" g="0" b="0"/>
      </a:fillRef>
      <a:effectRef idx="0">
        <a:scrgbClr r="0" g="0" b="0"/>
      </a:effectRef>
      <a:fontRef idx="minor"/>
    </dgm:style>
  </dgm:styleLbl>
  <dgm:styleLbl name="asst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parChTrans2D1">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2">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3">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2D4">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1D1">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50600">
      <a:bevelT w="101600" h="80600"/>
      <a:bevelB w="80600" h="80600"/>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50600">
      <a:bevelT w="101600" h="80600"/>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solidBgAcc1">
    <dgm:scene3d>
      <a:camera prst="orthographicFront"/>
      <a:lightRig rig="threePt" dir="t"/>
    </dgm:scene3d>
    <dgm:sp3d z="-161800" extrusionH="10600" contourW="3000">
      <a:bevelT w="48600" h="8600" prst="softRound"/>
      <a:bevelB w="48600" h="8600" prst="relaxedInset"/>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161800" extrusionH="10600" contourW="3000">
      <a:bevelT w="48600" h="8600" prst="relaxedInset"/>
      <a:bevelB w="48600" h="8600" prst="relaxedInset"/>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618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50600">
      <a:bevelT w="80600" h="80600" prst="relaxedInset"/>
      <a:bevelB w="80600" h="80600" prst="relaxedInset"/>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200" extrusionH="600" contourW="3000" prstMaterial="plastic">
      <a:bevelT w="80600" h="18600" prst="relaxedInset"/>
      <a:bevelB w="80600" h="8600" prst="relaxedInset"/>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jpeg>
</file>

<file path=ppt/media/image8.png>
</file>

<file path=ppt/media/image9.jpeg>
</file>

<file path=ppt/media/media1.avi>
</file>

<file path=ppt/media/media2.avi>
</file>

<file path=ppt/media/media3.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0A08EE0-373C-498D-AC6A-77BEF96729DB}" type="datetimeFigureOut">
              <a:rPr lang="en-US" smtClean="0"/>
              <a:t>3/31/2018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79A6160-66ED-41D3-9172-D36B38164450}" type="slidenum">
              <a:rPr lang="en-US" smtClean="0"/>
              <a:t>‹#›</a:t>
            </a:fld>
            <a:endParaRPr lang="en-US"/>
          </a:p>
        </p:txBody>
      </p:sp>
    </p:spTree>
    <p:extLst>
      <p:ext uri="{BB962C8B-B14F-4D97-AF65-F5344CB8AC3E}">
        <p14:creationId xmlns:p14="http://schemas.microsoft.com/office/powerpoint/2010/main" val="24535584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Shape 123"/>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4" name="Shape 1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0E8F658-0CB4-481E-B630-4CD38CAC024C}" type="datetimeFigureOut">
              <a:rPr lang="hi-IN" smtClean="0"/>
              <a:t>शनिवार, 10 चैत्र 1940</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FB98AECD-6FC4-4E62-8E00-04D9FEF0F20A}" type="slidenum">
              <a:rPr lang="hi-IN" smtClean="0"/>
              <a:t>‹#›</a:t>
            </a:fld>
            <a:endParaRPr lang="hi-IN"/>
          </a:p>
        </p:txBody>
      </p:sp>
    </p:spTree>
    <p:extLst>
      <p:ext uri="{BB962C8B-B14F-4D97-AF65-F5344CB8AC3E}">
        <p14:creationId xmlns:p14="http://schemas.microsoft.com/office/powerpoint/2010/main" val="24346032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0E8F658-0CB4-481E-B630-4CD38CAC024C}" type="datetimeFigureOut">
              <a:rPr lang="hi-IN" smtClean="0"/>
              <a:t>शनिवार, 10 चैत्र 1940</a:t>
            </a:fld>
            <a:endParaRPr lang="hi-IN"/>
          </a:p>
        </p:txBody>
      </p:sp>
      <p:sp>
        <p:nvSpPr>
          <p:cNvPr id="8" name="Footer Placeholder 7"/>
          <p:cNvSpPr>
            <a:spLocks noGrp="1"/>
          </p:cNvSpPr>
          <p:nvPr>
            <p:ph type="ftr" sz="quarter" idx="11"/>
          </p:nvPr>
        </p:nvSpPr>
        <p:spPr/>
        <p:txBody>
          <a:bodyPr/>
          <a:lstStyle/>
          <a:p>
            <a:endParaRPr lang="hi-IN"/>
          </a:p>
        </p:txBody>
      </p:sp>
      <p:sp>
        <p:nvSpPr>
          <p:cNvPr id="9" name="Slide Number Placeholder 8"/>
          <p:cNvSpPr>
            <a:spLocks noGrp="1"/>
          </p:cNvSpPr>
          <p:nvPr>
            <p:ph type="sldNum" sz="quarter" idx="12"/>
          </p:nvPr>
        </p:nvSpPr>
        <p:spPr/>
        <p:txBody>
          <a:bodyPr/>
          <a:lstStyle/>
          <a:p>
            <a:fld id="{FB98AECD-6FC4-4E62-8E00-04D9FEF0F20A}" type="slidenum">
              <a:rPr lang="hi-IN" smtClean="0"/>
              <a:t>‹#›</a:t>
            </a:fld>
            <a:endParaRPr lang="hi-IN"/>
          </a:p>
        </p:txBody>
      </p:sp>
    </p:spTree>
    <p:extLst>
      <p:ext uri="{BB962C8B-B14F-4D97-AF65-F5344CB8AC3E}">
        <p14:creationId xmlns:p14="http://schemas.microsoft.com/office/powerpoint/2010/main" val="38201204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0E8F658-0CB4-481E-B630-4CD38CAC024C}" type="datetimeFigureOut">
              <a:rPr lang="hi-IN" smtClean="0"/>
              <a:t>शनिवार, 10 चैत्र 1940</a:t>
            </a:fld>
            <a:endParaRPr lang="hi-IN"/>
          </a:p>
        </p:txBody>
      </p:sp>
      <p:sp>
        <p:nvSpPr>
          <p:cNvPr id="8" name="Footer Placeholder 7"/>
          <p:cNvSpPr>
            <a:spLocks noGrp="1"/>
          </p:cNvSpPr>
          <p:nvPr>
            <p:ph type="ftr" sz="quarter" idx="11"/>
          </p:nvPr>
        </p:nvSpPr>
        <p:spPr/>
        <p:txBody>
          <a:bodyPr/>
          <a:lstStyle/>
          <a:p>
            <a:endParaRPr lang="hi-IN"/>
          </a:p>
        </p:txBody>
      </p:sp>
      <p:sp>
        <p:nvSpPr>
          <p:cNvPr id="9" name="Slide Number Placeholder 8"/>
          <p:cNvSpPr>
            <a:spLocks noGrp="1"/>
          </p:cNvSpPr>
          <p:nvPr>
            <p:ph type="sldNum" sz="quarter" idx="12"/>
          </p:nvPr>
        </p:nvSpPr>
        <p:spPr/>
        <p:txBody>
          <a:bodyPr/>
          <a:lstStyle/>
          <a:p>
            <a:fld id="{FB98AECD-6FC4-4E62-8E00-04D9FEF0F20A}" type="slidenum">
              <a:rPr lang="hi-IN" smtClean="0"/>
              <a:t>‹#›</a:t>
            </a:fld>
            <a:endParaRPr lang="hi-IN"/>
          </a:p>
        </p:txBody>
      </p:sp>
    </p:spTree>
    <p:extLst>
      <p:ext uri="{BB962C8B-B14F-4D97-AF65-F5344CB8AC3E}">
        <p14:creationId xmlns:p14="http://schemas.microsoft.com/office/powerpoint/2010/main" val="23666481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0E8F658-0CB4-481E-B630-4CD38CAC024C}" type="datetimeFigureOut">
              <a:rPr lang="hi-IN" smtClean="0"/>
              <a:t>शनिवार, 10 चैत्र 1940</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FB98AECD-6FC4-4E62-8E00-04D9FEF0F20A}" type="slidenum">
              <a:rPr lang="hi-IN" smtClean="0"/>
              <a:t>‹#›</a:t>
            </a:fld>
            <a:endParaRPr lang="hi-IN"/>
          </a:p>
        </p:txBody>
      </p:sp>
    </p:spTree>
    <p:extLst>
      <p:ext uri="{BB962C8B-B14F-4D97-AF65-F5344CB8AC3E}">
        <p14:creationId xmlns:p14="http://schemas.microsoft.com/office/powerpoint/2010/main" val="1549726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0E8F658-0CB4-481E-B630-4CD38CAC024C}" type="datetimeFigureOut">
              <a:rPr lang="hi-IN" smtClean="0"/>
              <a:t>शनिवार, 10 चैत्र 1940</a:t>
            </a:fld>
            <a:endParaRPr lang="hi-IN"/>
          </a:p>
        </p:txBody>
      </p:sp>
      <p:sp>
        <p:nvSpPr>
          <p:cNvPr id="5" name="Footer Placeholder 4"/>
          <p:cNvSpPr>
            <a:spLocks noGrp="1"/>
          </p:cNvSpPr>
          <p:nvPr>
            <p:ph type="ftr" sz="quarter" idx="11"/>
          </p:nvPr>
        </p:nvSpPr>
        <p:spPr/>
        <p:txBody>
          <a:bodyPr/>
          <a:lstStyle/>
          <a:p>
            <a:endParaRPr lang="hi-IN"/>
          </a:p>
        </p:txBody>
      </p:sp>
      <p:sp>
        <p:nvSpPr>
          <p:cNvPr id="6" name="Slide Number Placeholder 5"/>
          <p:cNvSpPr>
            <a:spLocks noGrp="1"/>
          </p:cNvSpPr>
          <p:nvPr>
            <p:ph type="sldNum" sz="quarter" idx="12"/>
          </p:nvPr>
        </p:nvSpPr>
        <p:spPr/>
        <p:txBody>
          <a:bodyPr/>
          <a:lstStyle/>
          <a:p>
            <a:fld id="{FB98AECD-6FC4-4E62-8E00-04D9FEF0F20A}" type="slidenum">
              <a:rPr lang="hi-IN" smtClean="0"/>
              <a:t>‹#›</a:t>
            </a:fld>
            <a:endParaRPr lang="hi-IN"/>
          </a:p>
        </p:txBody>
      </p:sp>
    </p:spTree>
    <p:extLst>
      <p:ext uri="{BB962C8B-B14F-4D97-AF65-F5344CB8AC3E}">
        <p14:creationId xmlns:p14="http://schemas.microsoft.com/office/powerpoint/2010/main" val="4764979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0E8F658-0CB4-481E-B630-4CD38CAC024C}" type="datetimeFigureOut">
              <a:rPr lang="hi-IN" smtClean="0"/>
              <a:t>शनिवार, 10 चैत्र 1940</a:t>
            </a:fld>
            <a:endParaRPr lang="hi-IN"/>
          </a:p>
        </p:txBody>
      </p:sp>
      <p:sp>
        <p:nvSpPr>
          <p:cNvPr id="9" name="Footer Placeholder 8"/>
          <p:cNvSpPr>
            <a:spLocks noGrp="1"/>
          </p:cNvSpPr>
          <p:nvPr>
            <p:ph type="ftr" sz="quarter" idx="11"/>
          </p:nvPr>
        </p:nvSpPr>
        <p:spPr/>
        <p:txBody>
          <a:bodyPr/>
          <a:lstStyle/>
          <a:p>
            <a:endParaRPr lang="hi-IN"/>
          </a:p>
        </p:txBody>
      </p:sp>
      <p:sp>
        <p:nvSpPr>
          <p:cNvPr id="10" name="Slide Number Placeholder 9"/>
          <p:cNvSpPr>
            <a:spLocks noGrp="1"/>
          </p:cNvSpPr>
          <p:nvPr>
            <p:ph type="sldNum" sz="quarter" idx="12"/>
          </p:nvPr>
        </p:nvSpPr>
        <p:spPr/>
        <p:txBody>
          <a:bodyPr/>
          <a:lstStyle/>
          <a:p>
            <a:fld id="{FB98AECD-6FC4-4E62-8E00-04D9FEF0F20A}" type="slidenum">
              <a:rPr lang="hi-IN" smtClean="0"/>
              <a:t>‹#›</a:t>
            </a:fld>
            <a:endParaRPr lang="hi-IN"/>
          </a:p>
        </p:txBody>
      </p:sp>
    </p:spTree>
    <p:extLst>
      <p:ext uri="{BB962C8B-B14F-4D97-AF65-F5344CB8AC3E}">
        <p14:creationId xmlns:p14="http://schemas.microsoft.com/office/powerpoint/2010/main" val="33214156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0E8F658-0CB4-481E-B630-4CD38CAC024C}" type="datetimeFigureOut">
              <a:rPr lang="hi-IN" smtClean="0"/>
              <a:t>शनिवार, 10 चैत्र 1940</a:t>
            </a:fld>
            <a:endParaRPr lang="hi-IN"/>
          </a:p>
        </p:txBody>
      </p:sp>
      <p:sp>
        <p:nvSpPr>
          <p:cNvPr id="11" name="Footer Placeholder 10"/>
          <p:cNvSpPr>
            <a:spLocks noGrp="1"/>
          </p:cNvSpPr>
          <p:nvPr>
            <p:ph type="ftr" sz="quarter" idx="11"/>
          </p:nvPr>
        </p:nvSpPr>
        <p:spPr/>
        <p:txBody>
          <a:bodyPr/>
          <a:lstStyle/>
          <a:p>
            <a:endParaRPr lang="hi-IN"/>
          </a:p>
        </p:txBody>
      </p:sp>
      <p:sp>
        <p:nvSpPr>
          <p:cNvPr id="12" name="Slide Number Placeholder 11"/>
          <p:cNvSpPr>
            <a:spLocks noGrp="1"/>
          </p:cNvSpPr>
          <p:nvPr>
            <p:ph type="sldNum" sz="quarter" idx="12"/>
          </p:nvPr>
        </p:nvSpPr>
        <p:spPr/>
        <p:txBody>
          <a:bodyPr/>
          <a:lstStyle/>
          <a:p>
            <a:fld id="{FB98AECD-6FC4-4E62-8E00-04D9FEF0F20A}" type="slidenum">
              <a:rPr lang="hi-IN" smtClean="0"/>
              <a:t>‹#›</a:t>
            </a:fld>
            <a:endParaRPr lang="hi-IN"/>
          </a:p>
        </p:txBody>
      </p:sp>
    </p:spTree>
    <p:extLst>
      <p:ext uri="{BB962C8B-B14F-4D97-AF65-F5344CB8AC3E}">
        <p14:creationId xmlns:p14="http://schemas.microsoft.com/office/powerpoint/2010/main" val="33381752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0E8F658-0CB4-481E-B630-4CD38CAC024C}" type="datetimeFigureOut">
              <a:rPr lang="hi-IN" smtClean="0"/>
              <a:t>शनिवार, 10 चैत्र 1940</a:t>
            </a:fld>
            <a:endParaRPr lang="hi-IN"/>
          </a:p>
        </p:txBody>
      </p:sp>
      <p:sp>
        <p:nvSpPr>
          <p:cNvPr id="7" name="Footer Placeholder 6"/>
          <p:cNvSpPr>
            <a:spLocks noGrp="1"/>
          </p:cNvSpPr>
          <p:nvPr>
            <p:ph type="ftr" sz="quarter" idx="11"/>
          </p:nvPr>
        </p:nvSpPr>
        <p:spPr/>
        <p:txBody>
          <a:bodyPr/>
          <a:lstStyle/>
          <a:p>
            <a:endParaRPr lang="hi-IN"/>
          </a:p>
        </p:txBody>
      </p:sp>
      <p:sp>
        <p:nvSpPr>
          <p:cNvPr id="8" name="Slide Number Placeholder 7"/>
          <p:cNvSpPr>
            <a:spLocks noGrp="1"/>
          </p:cNvSpPr>
          <p:nvPr>
            <p:ph type="sldNum" sz="quarter" idx="12"/>
          </p:nvPr>
        </p:nvSpPr>
        <p:spPr/>
        <p:txBody>
          <a:bodyPr/>
          <a:lstStyle/>
          <a:p>
            <a:fld id="{FB98AECD-6FC4-4E62-8E00-04D9FEF0F20A}" type="slidenum">
              <a:rPr lang="hi-IN" smtClean="0"/>
              <a:t>‹#›</a:t>
            </a:fld>
            <a:endParaRPr lang="hi-IN"/>
          </a:p>
        </p:txBody>
      </p:sp>
    </p:spTree>
    <p:extLst>
      <p:ext uri="{BB962C8B-B14F-4D97-AF65-F5344CB8AC3E}">
        <p14:creationId xmlns:p14="http://schemas.microsoft.com/office/powerpoint/2010/main" val="985133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0E8F658-0CB4-481E-B630-4CD38CAC024C}" type="datetimeFigureOut">
              <a:rPr lang="hi-IN" smtClean="0"/>
              <a:t>शनिवार, 10 चैत्र 1940</a:t>
            </a:fld>
            <a:endParaRPr lang="hi-IN"/>
          </a:p>
        </p:txBody>
      </p:sp>
      <p:sp>
        <p:nvSpPr>
          <p:cNvPr id="6" name="Footer Placeholder 5"/>
          <p:cNvSpPr>
            <a:spLocks noGrp="1"/>
          </p:cNvSpPr>
          <p:nvPr>
            <p:ph type="ftr" sz="quarter" idx="11"/>
          </p:nvPr>
        </p:nvSpPr>
        <p:spPr/>
        <p:txBody>
          <a:bodyPr/>
          <a:lstStyle/>
          <a:p>
            <a:endParaRPr lang="hi-IN"/>
          </a:p>
        </p:txBody>
      </p:sp>
      <p:sp>
        <p:nvSpPr>
          <p:cNvPr id="7" name="Slide Number Placeholder 6"/>
          <p:cNvSpPr>
            <a:spLocks noGrp="1"/>
          </p:cNvSpPr>
          <p:nvPr>
            <p:ph type="sldNum" sz="quarter" idx="12"/>
          </p:nvPr>
        </p:nvSpPr>
        <p:spPr/>
        <p:txBody>
          <a:bodyPr/>
          <a:lstStyle/>
          <a:p>
            <a:fld id="{FB98AECD-6FC4-4E62-8E00-04D9FEF0F20A}" type="slidenum">
              <a:rPr lang="hi-IN" smtClean="0"/>
              <a:t>‹#›</a:t>
            </a:fld>
            <a:endParaRPr lang="hi-IN"/>
          </a:p>
        </p:txBody>
      </p:sp>
    </p:spTree>
    <p:extLst>
      <p:ext uri="{BB962C8B-B14F-4D97-AF65-F5344CB8AC3E}">
        <p14:creationId xmlns:p14="http://schemas.microsoft.com/office/powerpoint/2010/main" val="1632405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0E8F658-0CB4-481E-B630-4CD38CAC024C}" type="datetimeFigureOut">
              <a:rPr lang="hi-IN" smtClean="0"/>
              <a:t>शनिवार, 10 चैत्र 1940</a:t>
            </a:fld>
            <a:endParaRPr lang="hi-IN"/>
          </a:p>
        </p:txBody>
      </p:sp>
      <p:sp>
        <p:nvSpPr>
          <p:cNvPr id="9" name="Footer Placeholder 8"/>
          <p:cNvSpPr>
            <a:spLocks noGrp="1"/>
          </p:cNvSpPr>
          <p:nvPr>
            <p:ph type="ftr" sz="quarter" idx="11"/>
          </p:nvPr>
        </p:nvSpPr>
        <p:spPr/>
        <p:txBody>
          <a:bodyPr/>
          <a:lstStyle/>
          <a:p>
            <a:endParaRPr lang="hi-IN"/>
          </a:p>
        </p:txBody>
      </p:sp>
      <p:sp>
        <p:nvSpPr>
          <p:cNvPr id="10" name="Slide Number Placeholder 9"/>
          <p:cNvSpPr>
            <a:spLocks noGrp="1"/>
          </p:cNvSpPr>
          <p:nvPr>
            <p:ph type="sldNum" sz="quarter" idx="12"/>
          </p:nvPr>
        </p:nvSpPr>
        <p:spPr/>
        <p:txBody>
          <a:bodyPr/>
          <a:lstStyle/>
          <a:p>
            <a:fld id="{FB98AECD-6FC4-4E62-8E00-04D9FEF0F20A}" type="slidenum">
              <a:rPr lang="hi-IN" smtClean="0"/>
              <a:t>‹#›</a:t>
            </a:fld>
            <a:endParaRPr lang="hi-IN"/>
          </a:p>
        </p:txBody>
      </p:sp>
    </p:spTree>
    <p:extLst>
      <p:ext uri="{BB962C8B-B14F-4D97-AF65-F5344CB8AC3E}">
        <p14:creationId xmlns:p14="http://schemas.microsoft.com/office/powerpoint/2010/main" val="23046969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0E8F658-0CB4-481E-B630-4CD38CAC024C}" type="datetimeFigureOut">
              <a:rPr lang="hi-IN" smtClean="0"/>
              <a:t>शनिवार, 10 चैत्र 1940</a:t>
            </a:fld>
            <a:endParaRPr lang="hi-IN"/>
          </a:p>
        </p:txBody>
      </p:sp>
      <p:sp>
        <p:nvSpPr>
          <p:cNvPr id="9" name="Footer Placeholder 8"/>
          <p:cNvSpPr>
            <a:spLocks noGrp="1"/>
          </p:cNvSpPr>
          <p:nvPr>
            <p:ph type="ftr" sz="quarter" idx="11"/>
          </p:nvPr>
        </p:nvSpPr>
        <p:spPr>
          <a:xfrm>
            <a:off x="3499101" y="6356350"/>
            <a:ext cx="5911517" cy="365125"/>
          </a:xfrm>
        </p:spPr>
        <p:txBody>
          <a:bodyPr/>
          <a:lstStyle/>
          <a:p>
            <a:endParaRPr lang="hi-IN"/>
          </a:p>
        </p:txBody>
      </p:sp>
      <p:sp>
        <p:nvSpPr>
          <p:cNvPr id="10" name="Slide Number Placeholder 9"/>
          <p:cNvSpPr>
            <a:spLocks noGrp="1"/>
          </p:cNvSpPr>
          <p:nvPr>
            <p:ph type="sldNum" sz="quarter" idx="12"/>
          </p:nvPr>
        </p:nvSpPr>
        <p:spPr/>
        <p:txBody>
          <a:bodyPr/>
          <a:lstStyle/>
          <a:p>
            <a:fld id="{FB98AECD-6FC4-4E62-8E00-04D9FEF0F20A}" type="slidenum">
              <a:rPr lang="hi-IN" smtClean="0"/>
              <a:t>‹#›</a:t>
            </a:fld>
            <a:endParaRPr lang="hi-IN"/>
          </a:p>
        </p:txBody>
      </p:sp>
    </p:spTree>
    <p:extLst>
      <p:ext uri="{BB962C8B-B14F-4D97-AF65-F5344CB8AC3E}">
        <p14:creationId xmlns:p14="http://schemas.microsoft.com/office/powerpoint/2010/main" val="20443777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tile tx="0" ty="0" sx="100000" sy="100000" flip="none" algn="tl"/>
        </a:blipFill>
        <a:effectLst/>
      </p:bgPr>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0E8F658-0CB4-481E-B630-4CD38CAC024C}" type="datetimeFigureOut">
              <a:rPr lang="hi-IN" smtClean="0"/>
              <a:t>शनिवार, 10 चैत्र 1940</a:t>
            </a:fld>
            <a:endParaRPr lang="hi-IN"/>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hi-IN"/>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FB98AECD-6FC4-4E62-8E00-04D9FEF0F20A}" type="slidenum">
              <a:rPr lang="hi-IN" smtClean="0"/>
              <a:t>‹#›</a:t>
            </a:fld>
            <a:endParaRPr lang="hi-IN"/>
          </a:p>
        </p:txBody>
      </p:sp>
    </p:spTree>
    <p:extLst>
      <p:ext uri="{BB962C8B-B14F-4D97-AF65-F5344CB8AC3E}">
        <p14:creationId xmlns:p14="http://schemas.microsoft.com/office/powerpoint/2010/main" val="2319502197"/>
      </p:ext>
    </p:extLst>
  </p:cSld>
  <p:clrMap bg1="lt1" tx1="dk1" bg2="lt2" tx2="dk2" accent1="accent1" accent2="accent2" accent3="accent3" accent4="accent4" accent5="accent5" accent6="accent6" hlink="hlink" folHlink="folHlink"/>
  <p:sldLayoutIdLst>
    <p:sldLayoutId id="2147483791" r:id="rId1"/>
    <p:sldLayoutId id="2147483792" r:id="rId2"/>
    <p:sldLayoutId id="2147483793" r:id="rId3"/>
    <p:sldLayoutId id="2147483794" r:id="rId4"/>
    <p:sldLayoutId id="2147483795" r:id="rId5"/>
    <p:sldLayoutId id="2147483796" r:id="rId6"/>
    <p:sldLayoutId id="2147483797" r:id="rId7"/>
    <p:sldLayoutId id="2147483798" r:id="rId8"/>
    <p:sldLayoutId id="2147483799" r:id="rId9"/>
    <p:sldLayoutId id="2147483800" r:id="rId10"/>
    <p:sldLayoutId id="2147483801" r:id="rId11"/>
  </p:sldLayoutIdLst>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avi"/><Relationship Id="rId1" Type="http://schemas.microsoft.com/office/2007/relationships/media" Target="../media/media2.avi"/><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avi"/><Relationship Id="rId1" Type="http://schemas.microsoft.com/office/2007/relationships/media" Target="../media/media3.avi"/><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avi"/><Relationship Id="rId1" Type="http://schemas.microsoft.com/office/2007/relationships/media" Target="../media/media1.avi"/><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39">
            <a:extLst>
              <a:ext uri="{FF2B5EF4-FFF2-40B4-BE49-F238E27FC236}">
                <a16:creationId xmlns:a16="http://schemas.microsoft.com/office/drawing/2014/main" id="{E63631DB-F14D-45A2-A139-8C7611CCBAB4}"/>
              </a:ext>
            </a:extLst>
          </p:cNvPr>
          <p:cNvSpPr txBox="1"/>
          <p:nvPr/>
        </p:nvSpPr>
        <p:spPr>
          <a:xfrm>
            <a:off x="754808" y="662708"/>
            <a:ext cx="7533000" cy="10545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1" i="0" u="sng" strike="noStrike" kern="0" cap="none" spc="0" normalizeH="0" baseline="0" noProof="0">
                <a:ln>
                  <a:noFill/>
                </a:ln>
                <a:solidFill>
                  <a:schemeClr val="bg1"/>
                </a:solidFill>
                <a:effectLst/>
                <a:uLnTx/>
                <a:uFillTx/>
                <a:latin typeface="Times New Roman"/>
                <a:ea typeface="Times New Roman"/>
                <a:cs typeface="Times New Roman"/>
                <a:sym typeface="Times New Roman"/>
              </a:rPr>
              <a:t>SMART INDIA HACKATHON 2018</a:t>
            </a:r>
            <a:endParaRPr kumimoji="0" sz="3600" b="1" i="0" u="sng" strike="noStrike" kern="0" cap="none" spc="0" normalizeH="0" baseline="0" noProof="0">
              <a:ln>
                <a:noFill/>
              </a:ln>
              <a:solidFill>
                <a:schemeClr val="bg1"/>
              </a:solidFill>
              <a:effectLst/>
              <a:uLnTx/>
              <a:uFillTx/>
              <a:latin typeface="Times New Roman"/>
              <a:ea typeface="Times New Roman"/>
              <a:cs typeface="Times New Roman"/>
              <a:sym typeface="Times New Roman"/>
            </a:endParaRPr>
          </a:p>
        </p:txBody>
      </p:sp>
      <p:sp>
        <p:nvSpPr>
          <p:cNvPr id="5" name="Shape 142">
            <a:extLst>
              <a:ext uri="{FF2B5EF4-FFF2-40B4-BE49-F238E27FC236}">
                <a16:creationId xmlns:a16="http://schemas.microsoft.com/office/drawing/2014/main" id="{9D168B15-3966-404C-8713-CAA2725D4995}"/>
              </a:ext>
            </a:extLst>
          </p:cNvPr>
          <p:cNvSpPr txBox="1"/>
          <p:nvPr/>
        </p:nvSpPr>
        <p:spPr>
          <a:xfrm>
            <a:off x="1436805" y="1689623"/>
            <a:ext cx="6433500" cy="147055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1" i="0" u="none" strike="noStrike" kern="0" cap="none" spc="0" normalizeH="0" baseline="0" noProof="0" dirty="0">
                <a:ln>
                  <a:noFill/>
                </a:ln>
                <a:solidFill>
                  <a:schemeClr val="bg1"/>
                </a:solidFill>
                <a:effectLst/>
                <a:uLnTx/>
                <a:uFillTx/>
                <a:latin typeface="Arial"/>
                <a:cs typeface="Arial"/>
                <a:sym typeface="Arial"/>
              </a:rPr>
              <a:t>  </a:t>
            </a:r>
            <a:r>
              <a:rPr kumimoji="0" lang="en-US" sz="28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rPr>
              <a:t>TEAM NAME</a:t>
            </a:r>
            <a:r>
              <a:rPr kumimoji="0" lang="en-US" sz="2800" b="1" i="0" u="none" strike="noStrike" kern="0" cap="none" spc="0" normalizeH="0" baseline="0" noProof="0" dirty="0">
                <a:ln>
                  <a:noFill/>
                </a:ln>
                <a:solidFill>
                  <a:schemeClr val="bg1"/>
                </a:solidFill>
                <a:effectLst/>
                <a:uLnTx/>
                <a:uFillTx/>
                <a:latin typeface="Arial"/>
                <a:cs typeface="Arial"/>
                <a:sym typeface="Arial"/>
              </a:rPr>
              <a:t> 	      :             </a:t>
            </a:r>
            <a:r>
              <a:rPr kumimoji="0" lang="en-US" sz="28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rPr>
              <a:t>Vibe</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800" b="1" kern="0" dirty="0">
                <a:solidFill>
                  <a:schemeClr val="bg1"/>
                </a:solidFill>
                <a:latin typeface="Times New Roman"/>
                <a:ea typeface="Times New Roman"/>
                <a:cs typeface="Times New Roman"/>
                <a:sym typeface="Times New Roman"/>
              </a:rPr>
              <a:t>  TEAM ID 	                 :	           20249</a:t>
            </a:r>
            <a:endParaRPr kumimoji="0" lang="en-US" sz="28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32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endParaRPr>
          </a:p>
        </p:txBody>
      </p:sp>
      <p:sp>
        <p:nvSpPr>
          <p:cNvPr id="6" name="Shape 143">
            <a:extLst>
              <a:ext uri="{FF2B5EF4-FFF2-40B4-BE49-F238E27FC236}">
                <a16:creationId xmlns:a16="http://schemas.microsoft.com/office/drawing/2014/main" id="{9325AEB7-41D2-4ED1-961E-7B6528159F65}"/>
              </a:ext>
            </a:extLst>
          </p:cNvPr>
          <p:cNvSpPr txBox="1"/>
          <p:nvPr/>
        </p:nvSpPr>
        <p:spPr>
          <a:xfrm>
            <a:off x="913834" y="2744123"/>
            <a:ext cx="9400200" cy="41790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chemeClr val="bg1"/>
                </a:solidFill>
                <a:effectLst/>
                <a:uLnTx/>
                <a:uFillTx/>
                <a:latin typeface="Arial"/>
                <a:cs typeface="Arial"/>
                <a:sym typeface="Arial"/>
              </a:rPr>
              <a:t> </a:t>
            </a:r>
            <a:r>
              <a:rPr kumimoji="0" lang="en-US" sz="28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rPr>
              <a:t>TEAM LEADER</a:t>
            </a:r>
            <a:r>
              <a:rPr kumimoji="0" lang="en-US" sz="2800" b="1" i="0" u="none" strike="noStrike" kern="0" cap="none" spc="0" normalizeH="0" baseline="0" noProof="0" dirty="0">
                <a:ln>
                  <a:noFill/>
                </a:ln>
                <a:solidFill>
                  <a:schemeClr val="bg1"/>
                </a:solidFill>
                <a:effectLst/>
                <a:uLnTx/>
                <a:uFillTx/>
                <a:latin typeface="Arial"/>
                <a:cs typeface="Arial"/>
                <a:sym typeface="Arial"/>
              </a:rPr>
              <a:t>     :          </a:t>
            </a:r>
            <a:r>
              <a:rPr kumimoji="0" lang="en-US" sz="28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rPr>
              <a:t>Saakshi Srivastava</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8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rPr>
              <a:t> TEAM MEMBERS  :           </a:t>
            </a:r>
            <a:r>
              <a:rPr kumimoji="0" lang="en-US" sz="2800" b="1" i="0" u="none" strike="noStrike" kern="0" cap="none" spc="0" normalizeH="0" baseline="0" noProof="0" dirty="0" err="1">
                <a:ln>
                  <a:noFill/>
                </a:ln>
                <a:solidFill>
                  <a:schemeClr val="bg1"/>
                </a:solidFill>
                <a:effectLst/>
                <a:uLnTx/>
                <a:uFillTx/>
                <a:latin typeface="Times New Roman"/>
                <a:ea typeface="Times New Roman"/>
                <a:cs typeface="Times New Roman"/>
                <a:sym typeface="Times New Roman"/>
              </a:rPr>
              <a:t>Siddhau</a:t>
            </a:r>
            <a:r>
              <a:rPr kumimoji="0" lang="en-US" sz="28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rPr>
              <a:t> Jain</a:t>
            </a:r>
            <a:endParaRPr kumimoji="0" sz="28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rPr>
              <a:t>                                                 </a:t>
            </a:r>
            <a:r>
              <a:rPr kumimoji="0" lang="en-US" sz="2800" b="1" i="0" u="none" strike="noStrike" kern="0" cap="none" spc="0" normalizeH="0" baseline="0" noProof="0" dirty="0" err="1">
                <a:ln>
                  <a:noFill/>
                </a:ln>
                <a:solidFill>
                  <a:schemeClr val="bg1"/>
                </a:solidFill>
                <a:effectLst/>
                <a:uLnTx/>
                <a:uFillTx/>
                <a:latin typeface="Times New Roman"/>
                <a:ea typeface="Times New Roman"/>
                <a:cs typeface="Times New Roman"/>
                <a:sym typeface="Times New Roman"/>
              </a:rPr>
              <a:t>Sree</a:t>
            </a:r>
            <a:r>
              <a:rPr kumimoji="0" lang="en-US" sz="28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rPr>
              <a:t> </a:t>
            </a:r>
            <a:r>
              <a:rPr kumimoji="0" lang="en-US" sz="2800" b="1" i="0" u="none" strike="noStrike" kern="0" cap="none" spc="0" normalizeH="0" baseline="0" noProof="0" dirty="0" err="1">
                <a:ln>
                  <a:noFill/>
                </a:ln>
                <a:solidFill>
                  <a:schemeClr val="bg1"/>
                </a:solidFill>
                <a:effectLst/>
                <a:uLnTx/>
                <a:uFillTx/>
                <a:latin typeface="Times New Roman"/>
                <a:ea typeface="Times New Roman"/>
                <a:cs typeface="Times New Roman"/>
                <a:sym typeface="Times New Roman"/>
              </a:rPr>
              <a:t>Aslesh</a:t>
            </a:r>
            <a:r>
              <a:rPr kumimoji="0" lang="en-US" sz="28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rPr>
              <a:t> </a:t>
            </a:r>
            <a:r>
              <a:rPr kumimoji="0" lang="en-US" sz="2800" b="1" i="0" u="none" strike="noStrike" kern="0" cap="none" spc="0" normalizeH="0" baseline="0" noProof="0" dirty="0" err="1">
                <a:ln>
                  <a:noFill/>
                </a:ln>
                <a:solidFill>
                  <a:schemeClr val="bg1"/>
                </a:solidFill>
                <a:effectLst/>
                <a:uLnTx/>
                <a:uFillTx/>
                <a:latin typeface="Times New Roman"/>
                <a:ea typeface="Times New Roman"/>
                <a:cs typeface="Times New Roman"/>
                <a:sym typeface="Times New Roman"/>
              </a:rPr>
              <a:t>Penisetty</a:t>
            </a:r>
            <a:endParaRPr kumimoji="0" sz="28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rPr>
              <a:t>                                                 Ankit Kumar Singh</a:t>
            </a:r>
            <a:endParaRPr kumimoji="0" sz="28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rPr>
              <a:t>                                                 </a:t>
            </a:r>
            <a:r>
              <a:rPr kumimoji="0" lang="en-US" sz="2800" b="1" i="0" u="none" strike="noStrike" kern="0" cap="none" spc="0" normalizeH="0" baseline="0" noProof="0" dirty="0" err="1">
                <a:ln>
                  <a:noFill/>
                </a:ln>
                <a:solidFill>
                  <a:schemeClr val="bg1"/>
                </a:solidFill>
                <a:effectLst/>
                <a:uLnTx/>
                <a:uFillTx/>
                <a:latin typeface="Times New Roman"/>
                <a:ea typeface="Times New Roman"/>
                <a:cs typeface="Times New Roman"/>
                <a:sym typeface="Times New Roman"/>
              </a:rPr>
              <a:t>Pamireddy</a:t>
            </a:r>
            <a:r>
              <a:rPr kumimoji="0" lang="en-US" sz="28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rPr>
              <a:t> </a:t>
            </a:r>
            <a:r>
              <a:rPr kumimoji="0" lang="en-US" sz="2800" b="1" i="0" u="none" strike="noStrike" kern="0" cap="none" spc="0" normalizeH="0" baseline="0" noProof="0" dirty="0" err="1">
                <a:ln>
                  <a:noFill/>
                </a:ln>
                <a:solidFill>
                  <a:schemeClr val="bg1"/>
                </a:solidFill>
                <a:effectLst/>
                <a:uLnTx/>
                <a:uFillTx/>
                <a:latin typeface="Times New Roman"/>
                <a:ea typeface="Times New Roman"/>
                <a:cs typeface="Times New Roman"/>
                <a:sym typeface="Times New Roman"/>
              </a:rPr>
              <a:t>Sucharitha</a:t>
            </a:r>
            <a:r>
              <a:rPr kumimoji="0" lang="en-US" sz="28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rPr>
              <a:t> </a:t>
            </a:r>
            <a:endParaRPr kumimoji="0" sz="28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rPr>
              <a:t>                                                 </a:t>
            </a:r>
            <a:r>
              <a:rPr kumimoji="0" lang="en-US" sz="2800" b="1" i="0" u="none" strike="noStrike" kern="0" cap="none" spc="0" normalizeH="0" baseline="0" noProof="0" dirty="0" err="1">
                <a:ln>
                  <a:noFill/>
                </a:ln>
                <a:solidFill>
                  <a:schemeClr val="bg1"/>
                </a:solidFill>
                <a:effectLst/>
                <a:uLnTx/>
                <a:uFillTx/>
                <a:latin typeface="Times New Roman"/>
                <a:ea typeface="Times New Roman"/>
                <a:cs typeface="Times New Roman"/>
                <a:sym typeface="Times New Roman"/>
              </a:rPr>
              <a:t>Dhriti</a:t>
            </a:r>
            <a:r>
              <a:rPr kumimoji="0" lang="en-US" sz="28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rPr>
              <a:t> </a:t>
            </a:r>
            <a:r>
              <a:rPr lang="en-US" sz="2800" b="1" kern="0" dirty="0" err="1">
                <a:solidFill>
                  <a:schemeClr val="bg1"/>
                </a:solidFill>
                <a:latin typeface="Times New Roman"/>
                <a:ea typeface="Times New Roman"/>
                <a:cs typeface="Times New Roman"/>
                <a:sym typeface="Times New Roman"/>
              </a:rPr>
              <a:t>Kumari</a:t>
            </a:r>
            <a:endParaRPr kumimoji="0" sz="2800" b="1" i="0" u="none" strike="noStrike" kern="0" cap="none" spc="0" normalizeH="0" baseline="0" noProof="0" dirty="0">
              <a:ln>
                <a:noFill/>
              </a:ln>
              <a:solidFill>
                <a:schemeClr val="bg1"/>
              </a:solidFill>
              <a:effectLst/>
              <a:uLnTx/>
              <a:uFillTx/>
              <a:latin typeface="Times New Roman"/>
              <a:ea typeface="Times New Roman"/>
              <a:cs typeface="Times New Roman"/>
              <a:sym typeface="Times New Roman"/>
            </a:endParaRPr>
          </a:p>
        </p:txBody>
      </p:sp>
      <p:pic>
        <p:nvPicPr>
          <p:cNvPr id="2050" name="Picture 2" descr="C:\Users\RK Carbon\Documents\robolution stuff -\media\bit.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06602" y="3854134"/>
            <a:ext cx="1953852" cy="1958975"/>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C:\Users\RK Carbon\Desktop\sih_pn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42821" y="1214067"/>
            <a:ext cx="2081414" cy="20814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27069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026F9-D29A-4F30-B49F-01855CF82DB3}"/>
              </a:ext>
            </a:extLst>
          </p:cNvPr>
          <p:cNvSpPr>
            <a:spLocks noGrp="1"/>
          </p:cNvSpPr>
          <p:nvPr>
            <p:ph type="ctrTitle"/>
          </p:nvPr>
        </p:nvSpPr>
        <p:spPr/>
        <p:txBody>
          <a:bodyPr/>
          <a:lstStyle/>
          <a:p>
            <a:r>
              <a:rPr lang="en-US" dirty="0"/>
              <a:t>Automated sorting mechanism</a:t>
            </a:r>
            <a:endParaRPr lang="hi-IN" dirty="0"/>
          </a:p>
        </p:txBody>
      </p:sp>
    </p:spTree>
    <p:extLst>
      <p:ext uri="{BB962C8B-B14F-4D97-AF65-F5344CB8AC3E}">
        <p14:creationId xmlns:p14="http://schemas.microsoft.com/office/powerpoint/2010/main" val="558214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FD1EE-2099-4503-847E-CE0A616E1C98}"/>
              </a:ext>
            </a:extLst>
          </p:cNvPr>
          <p:cNvSpPr>
            <a:spLocks noGrp="1"/>
          </p:cNvSpPr>
          <p:nvPr>
            <p:ph type="title"/>
          </p:nvPr>
        </p:nvSpPr>
        <p:spPr/>
        <p:txBody>
          <a:bodyPr/>
          <a:lstStyle/>
          <a:p>
            <a:r>
              <a:rPr lang="en-US" dirty="0">
                <a:solidFill>
                  <a:schemeClr val="bg1"/>
                </a:solidFill>
                <a:ea typeface="Times New Roman"/>
                <a:cs typeface="Times New Roman"/>
                <a:sym typeface="Times New Roman"/>
              </a:rPr>
              <a:t>Goals and Objectives of automated solution</a:t>
            </a:r>
            <a:br>
              <a:rPr lang="en-US" dirty="0">
                <a:solidFill>
                  <a:schemeClr val="bg1"/>
                </a:solidFill>
                <a:ea typeface="Times New Roman"/>
                <a:cs typeface="Times New Roman"/>
                <a:sym typeface="Times New Roman"/>
              </a:rPr>
            </a:br>
            <a:endParaRPr lang="hi-IN" dirty="0">
              <a:solidFill>
                <a:schemeClr val="bg1"/>
              </a:solidFill>
            </a:endParaRPr>
          </a:p>
        </p:txBody>
      </p:sp>
      <p:sp>
        <p:nvSpPr>
          <p:cNvPr id="3" name="Content Placeholder 2">
            <a:extLst>
              <a:ext uri="{FF2B5EF4-FFF2-40B4-BE49-F238E27FC236}">
                <a16:creationId xmlns:a16="http://schemas.microsoft.com/office/drawing/2014/main" id="{E219AE9D-3B0C-406C-9B28-8D31237D1BC7}"/>
              </a:ext>
            </a:extLst>
          </p:cNvPr>
          <p:cNvSpPr>
            <a:spLocks noGrp="1"/>
          </p:cNvSpPr>
          <p:nvPr>
            <p:ph idx="1"/>
          </p:nvPr>
        </p:nvSpPr>
        <p:spPr>
          <a:xfrm>
            <a:off x="3749998" y="1737360"/>
            <a:ext cx="7315200" cy="5120640"/>
          </a:xfrm>
        </p:spPr>
        <p:txBody>
          <a:bodyPr>
            <a:normAutofit/>
          </a:bodyPr>
          <a:lstStyle/>
          <a:p>
            <a:pPr marL="368300" indent="-342900">
              <a:lnSpc>
                <a:spcPct val="100000"/>
              </a:lnSpc>
              <a:spcBef>
                <a:spcPts val="0"/>
              </a:spcBef>
              <a:buClr>
                <a:schemeClr val="dk1"/>
              </a:buClr>
              <a:buSzPts val="3200"/>
            </a:pPr>
            <a:r>
              <a:rPr lang="en-US" sz="2400" dirty="0">
                <a:solidFill>
                  <a:schemeClr val="dk1"/>
                </a:solidFill>
                <a:ea typeface="Times New Roman"/>
                <a:cs typeface="Times New Roman"/>
                <a:sym typeface="Times New Roman"/>
              </a:rPr>
              <a:t>To eliminate the human operated mechanism for parcel sorting system.</a:t>
            </a:r>
            <a:br>
              <a:rPr lang="en-US" sz="2400" dirty="0">
                <a:solidFill>
                  <a:schemeClr val="dk1"/>
                </a:solidFill>
                <a:ea typeface="Times New Roman"/>
                <a:cs typeface="Times New Roman"/>
                <a:sym typeface="Times New Roman"/>
              </a:rPr>
            </a:br>
            <a:endParaRPr lang="en-US" sz="2400" dirty="0">
              <a:solidFill>
                <a:schemeClr val="dk1"/>
              </a:solidFill>
              <a:ea typeface="Times New Roman"/>
              <a:cs typeface="Times New Roman"/>
              <a:sym typeface="Times New Roman"/>
            </a:endParaRPr>
          </a:p>
          <a:p>
            <a:pPr marL="368300" indent="-342900">
              <a:lnSpc>
                <a:spcPct val="100000"/>
              </a:lnSpc>
              <a:spcBef>
                <a:spcPts val="0"/>
              </a:spcBef>
              <a:buClr>
                <a:schemeClr val="dk1"/>
              </a:buClr>
              <a:buSzPts val="3200"/>
            </a:pPr>
            <a:r>
              <a:rPr lang="en-US" sz="2400" dirty="0">
                <a:solidFill>
                  <a:schemeClr val="dk1"/>
                </a:solidFill>
                <a:ea typeface="Times New Roman"/>
                <a:cs typeface="Times New Roman"/>
                <a:sym typeface="Times New Roman"/>
              </a:rPr>
              <a:t>To improve the delivery time.</a:t>
            </a:r>
            <a:br>
              <a:rPr lang="en-US" sz="2400" dirty="0">
                <a:solidFill>
                  <a:schemeClr val="dk1"/>
                </a:solidFill>
                <a:ea typeface="Times New Roman"/>
                <a:cs typeface="Times New Roman"/>
                <a:sym typeface="Times New Roman"/>
              </a:rPr>
            </a:br>
            <a:endParaRPr lang="en-US" sz="2400" dirty="0">
              <a:solidFill>
                <a:schemeClr val="dk1"/>
              </a:solidFill>
              <a:ea typeface="Times New Roman"/>
              <a:cs typeface="Times New Roman"/>
              <a:sym typeface="Times New Roman"/>
            </a:endParaRPr>
          </a:p>
          <a:p>
            <a:pPr marL="368300" indent="-342900">
              <a:lnSpc>
                <a:spcPct val="100000"/>
              </a:lnSpc>
              <a:spcBef>
                <a:spcPts val="0"/>
              </a:spcBef>
              <a:buClr>
                <a:schemeClr val="dk1"/>
              </a:buClr>
              <a:buSzPts val="3200"/>
            </a:pPr>
            <a:r>
              <a:rPr lang="en-US" sz="2400" dirty="0">
                <a:solidFill>
                  <a:schemeClr val="dk1"/>
                </a:solidFill>
                <a:ea typeface="Times New Roman"/>
                <a:cs typeface="Times New Roman"/>
                <a:sym typeface="Times New Roman"/>
              </a:rPr>
              <a:t>To reduce manual error.</a:t>
            </a:r>
            <a:br>
              <a:rPr lang="en-US" sz="2400" dirty="0">
                <a:solidFill>
                  <a:schemeClr val="dk1"/>
                </a:solidFill>
                <a:ea typeface="Times New Roman"/>
                <a:cs typeface="Times New Roman"/>
                <a:sym typeface="Times New Roman"/>
              </a:rPr>
            </a:br>
            <a:endParaRPr lang="en-US" sz="2400" dirty="0">
              <a:solidFill>
                <a:schemeClr val="dk1"/>
              </a:solidFill>
              <a:ea typeface="Times New Roman"/>
              <a:cs typeface="Times New Roman"/>
              <a:sym typeface="Times New Roman"/>
            </a:endParaRPr>
          </a:p>
          <a:p>
            <a:pPr marL="368300" indent="-342900">
              <a:lnSpc>
                <a:spcPct val="100000"/>
              </a:lnSpc>
              <a:spcBef>
                <a:spcPts val="0"/>
              </a:spcBef>
              <a:buClr>
                <a:schemeClr val="dk1"/>
              </a:buClr>
              <a:buSzPts val="3200"/>
            </a:pPr>
            <a:r>
              <a:rPr lang="en-US" sz="2400" dirty="0">
                <a:solidFill>
                  <a:schemeClr val="dk1"/>
                </a:solidFill>
                <a:ea typeface="Times New Roman"/>
                <a:cs typeface="Times New Roman"/>
                <a:sym typeface="Times New Roman"/>
              </a:rPr>
              <a:t>To maximize productivity and efficiency in minimum cost.</a:t>
            </a:r>
          </a:p>
          <a:p>
            <a:pPr marL="368300" indent="-342900" algn="just">
              <a:lnSpc>
                <a:spcPct val="100000"/>
              </a:lnSpc>
              <a:spcBef>
                <a:spcPts val="0"/>
              </a:spcBef>
              <a:buClr>
                <a:schemeClr val="dk1"/>
              </a:buClr>
              <a:buSzPts val="3200"/>
            </a:pPr>
            <a:endParaRPr lang="en-US" sz="2800" dirty="0">
              <a:solidFill>
                <a:schemeClr val="dk1"/>
              </a:solidFill>
              <a:ea typeface="Times New Roman"/>
              <a:cs typeface="Times New Roman"/>
              <a:sym typeface="Times New Roman"/>
            </a:endParaRPr>
          </a:p>
          <a:p>
            <a:pPr marL="368300" indent="-342900" algn="just">
              <a:lnSpc>
                <a:spcPct val="100000"/>
              </a:lnSpc>
              <a:spcBef>
                <a:spcPts val="0"/>
              </a:spcBef>
              <a:buClr>
                <a:schemeClr val="lt1"/>
              </a:buClr>
              <a:buSzPts val="3200"/>
            </a:pPr>
            <a:endParaRPr lang="en-US" sz="2800" dirty="0">
              <a:solidFill>
                <a:schemeClr val="lt1"/>
              </a:solidFill>
              <a:ea typeface="Century Gothic"/>
              <a:cs typeface="Century Gothic"/>
              <a:sym typeface="Century Gothic"/>
            </a:endParaRPr>
          </a:p>
          <a:p>
            <a:pPr marL="368300" indent="-342900" algn="just">
              <a:lnSpc>
                <a:spcPct val="100000"/>
              </a:lnSpc>
              <a:spcBef>
                <a:spcPts val="0"/>
              </a:spcBef>
              <a:buClr>
                <a:schemeClr val="lt1"/>
              </a:buClr>
              <a:buSzPts val="3200"/>
            </a:pPr>
            <a:endParaRPr lang="en-US" sz="2800" dirty="0">
              <a:solidFill>
                <a:schemeClr val="lt1"/>
              </a:solidFill>
              <a:ea typeface="Century Gothic"/>
              <a:cs typeface="Century Gothic"/>
              <a:sym typeface="Century Gothic"/>
            </a:endParaRPr>
          </a:p>
          <a:p>
            <a:pPr marL="368300" indent="-342900" algn="just">
              <a:lnSpc>
                <a:spcPct val="100000"/>
              </a:lnSpc>
              <a:spcBef>
                <a:spcPts val="0"/>
              </a:spcBef>
              <a:buClr>
                <a:schemeClr val="lt1"/>
              </a:buClr>
              <a:buSzPts val="3200"/>
            </a:pPr>
            <a:endParaRPr lang="en-US" sz="2800" dirty="0">
              <a:solidFill>
                <a:schemeClr val="lt1"/>
              </a:solidFill>
              <a:ea typeface="Century Gothic"/>
              <a:cs typeface="Century Gothic"/>
              <a:sym typeface="Century Gothic"/>
            </a:endParaRPr>
          </a:p>
          <a:p>
            <a:endParaRPr lang="hi-IN" sz="2400" dirty="0"/>
          </a:p>
        </p:txBody>
      </p:sp>
    </p:spTree>
    <p:extLst>
      <p:ext uri="{BB962C8B-B14F-4D97-AF65-F5344CB8AC3E}">
        <p14:creationId xmlns:p14="http://schemas.microsoft.com/office/powerpoint/2010/main" val="27077172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D27A2-12ED-4906-BF42-39D11FD50EC0}"/>
              </a:ext>
            </a:extLst>
          </p:cNvPr>
          <p:cNvSpPr>
            <a:spLocks noGrp="1"/>
          </p:cNvSpPr>
          <p:nvPr>
            <p:ph type="title"/>
          </p:nvPr>
        </p:nvSpPr>
        <p:spPr/>
        <p:txBody>
          <a:bodyPr/>
          <a:lstStyle/>
          <a:p>
            <a:r>
              <a:rPr lang="en-US" dirty="0"/>
              <a:t>Role of automation in sorting mechanism </a:t>
            </a:r>
            <a:endParaRPr lang="hi-IN" dirty="0"/>
          </a:p>
        </p:txBody>
      </p:sp>
      <p:sp>
        <p:nvSpPr>
          <p:cNvPr id="3" name="Content Placeholder 2">
            <a:extLst>
              <a:ext uri="{FF2B5EF4-FFF2-40B4-BE49-F238E27FC236}">
                <a16:creationId xmlns:a16="http://schemas.microsoft.com/office/drawing/2014/main" id="{715A53FD-5F22-4ABF-AB96-D63E79DD7015}"/>
              </a:ext>
            </a:extLst>
          </p:cNvPr>
          <p:cNvSpPr>
            <a:spLocks noGrp="1"/>
          </p:cNvSpPr>
          <p:nvPr>
            <p:ph idx="1"/>
          </p:nvPr>
        </p:nvSpPr>
        <p:spPr/>
        <p:txBody>
          <a:bodyPr>
            <a:normAutofit/>
          </a:bodyPr>
          <a:lstStyle/>
          <a:p>
            <a:pPr>
              <a:buClrTx/>
            </a:pPr>
            <a:r>
              <a:rPr lang="en-US" sz="2200" b="1" dirty="0">
                <a:solidFill>
                  <a:schemeClr val="tx1"/>
                </a:solidFill>
              </a:rPr>
              <a:t>Primary Sorting</a:t>
            </a:r>
            <a:r>
              <a:rPr lang="en-US" sz="2200" dirty="0">
                <a:solidFill>
                  <a:schemeClr val="tx1"/>
                </a:solidFill>
              </a:rPr>
              <a:t> : In this phase of the sorting the OCR (Optical Character Recognition) is used to read the barcode and get data about the parcel from the pre existing database.</a:t>
            </a:r>
          </a:p>
          <a:p>
            <a:pPr>
              <a:buClrTx/>
            </a:pPr>
            <a:endParaRPr lang="en-US" sz="2200" dirty="0">
              <a:solidFill>
                <a:schemeClr val="tx1"/>
              </a:solidFill>
            </a:endParaRPr>
          </a:p>
          <a:p>
            <a:pPr>
              <a:buClrTx/>
            </a:pPr>
            <a:r>
              <a:rPr lang="en-US" sz="2200" b="1" dirty="0">
                <a:solidFill>
                  <a:schemeClr val="tx1"/>
                </a:solidFill>
              </a:rPr>
              <a:t>Secondary sorting</a:t>
            </a:r>
            <a:r>
              <a:rPr lang="en-US" sz="2200" dirty="0">
                <a:solidFill>
                  <a:schemeClr val="tx1"/>
                </a:solidFill>
              </a:rPr>
              <a:t> : In this the automation is done using a box based sorting mechanism. There are series of flaps which actuate based on where the parcel is supposed to go.</a:t>
            </a:r>
            <a:endParaRPr lang="hi-IN" sz="2200" dirty="0">
              <a:solidFill>
                <a:schemeClr val="tx1"/>
              </a:solidFill>
            </a:endParaRPr>
          </a:p>
        </p:txBody>
      </p:sp>
    </p:spTree>
    <p:extLst>
      <p:ext uri="{BB962C8B-B14F-4D97-AF65-F5344CB8AC3E}">
        <p14:creationId xmlns:p14="http://schemas.microsoft.com/office/powerpoint/2010/main" val="32517804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Flow of action implemented</a:t>
            </a:r>
          </a:p>
        </p:txBody>
      </p:sp>
      <p:sp>
        <p:nvSpPr>
          <p:cNvPr id="4" name="Oval 3">
            <a:extLst>
              <a:ext uri="{FF2B5EF4-FFF2-40B4-BE49-F238E27FC236}">
                <a16:creationId xmlns:a16="http://schemas.microsoft.com/office/drawing/2014/main" id="{1C2EB2D3-F670-49D7-B2CE-763A352522DD}"/>
              </a:ext>
            </a:extLst>
          </p:cNvPr>
          <p:cNvSpPr/>
          <p:nvPr/>
        </p:nvSpPr>
        <p:spPr>
          <a:xfrm>
            <a:off x="3771900" y="981663"/>
            <a:ext cx="1815251" cy="113915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Enter sorting process </a:t>
            </a:r>
            <a:endParaRPr lang="hi-IN" dirty="0"/>
          </a:p>
        </p:txBody>
      </p:sp>
      <p:sp>
        <p:nvSpPr>
          <p:cNvPr id="5" name="Arrow: Right 2">
            <a:extLst>
              <a:ext uri="{FF2B5EF4-FFF2-40B4-BE49-F238E27FC236}">
                <a16:creationId xmlns:a16="http://schemas.microsoft.com/office/drawing/2014/main" id="{82BD4268-CBF5-48BD-81D8-7B87F87FF5FA}"/>
              </a:ext>
            </a:extLst>
          </p:cNvPr>
          <p:cNvSpPr/>
          <p:nvPr/>
        </p:nvSpPr>
        <p:spPr>
          <a:xfrm>
            <a:off x="5704246" y="1468678"/>
            <a:ext cx="712456" cy="11353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i-IN"/>
          </a:p>
        </p:txBody>
      </p:sp>
      <p:sp>
        <p:nvSpPr>
          <p:cNvPr id="6" name="Rectangle 5">
            <a:extLst>
              <a:ext uri="{FF2B5EF4-FFF2-40B4-BE49-F238E27FC236}">
                <a16:creationId xmlns:a16="http://schemas.microsoft.com/office/drawing/2014/main" id="{4A86E800-8ED1-4703-9464-9CC653A8A47D}"/>
              </a:ext>
            </a:extLst>
          </p:cNvPr>
          <p:cNvSpPr/>
          <p:nvPr/>
        </p:nvSpPr>
        <p:spPr>
          <a:xfrm>
            <a:off x="6590715" y="1139302"/>
            <a:ext cx="1383394" cy="9408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Barcode Scanner</a:t>
            </a:r>
            <a:endParaRPr lang="hi-IN" dirty="0"/>
          </a:p>
        </p:txBody>
      </p:sp>
      <p:sp>
        <p:nvSpPr>
          <p:cNvPr id="7" name="TextBox 6">
            <a:extLst>
              <a:ext uri="{FF2B5EF4-FFF2-40B4-BE49-F238E27FC236}">
                <a16:creationId xmlns:a16="http://schemas.microsoft.com/office/drawing/2014/main" id="{E4A12BBD-7A6B-44DF-ACF8-12B422E19DE0}"/>
              </a:ext>
            </a:extLst>
          </p:cNvPr>
          <p:cNvSpPr txBox="1"/>
          <p:nvPr/>
        </p:nvSpPr>
        <p:spPr>
          <a:xfrm>
            <a:off x="5587151" y="1043599"/>
            <a:ext cx="925154" cy="1077218"/>
          </a:xfrm>
          <a:prstGeom prst="rect">
            <a:avLst/>
          </a:prstGeom>
          <a:noFill/>
        </p:spPr>
        <p:txBody>
          <a:bodyPr wrap="square" rtlCol="0">
            <a:spAutoFit/>
          </a:bodyPr>
          <a:lstStyle/>
          <a:p>
            <a:pPr algn="ctr"/>
            <a:r>
              <a:rPr lang="en-US" sz="1600" dirty="0">
                <a:solidFill>
                  <a:schemeClr val="tx1">
                    <a:lumMod val="65000"/>
                    <a:lumOff val="35000"/>
                  </a:schemeClr>
                </a:solidFill>
              </a:rPr>
              <a:t>Parcel</a:t>
            </a:r>
          </a:p>
          <a:p>
            <a:pPr algn="ctr"/>
            <a:r>
              <a:rPr lang="en-US" sz="1600" dirty="0">
                <a:solidFill>
                  <a:schemeClr val="tx1">
                    <a:lumMod val="65000"/>
                    <a:lumOff val="35000"/>
                  </a:schemeClr>
                </a:solidFill>
              </a:rPr>
              <a:t> </a:t>
            </a:r>
            <a:br>
              <a:rPr lang="en-US" sz="1600" dirty="0">
                <a:solidFill>
                  <a:schemeClr val="tx1">
                    <a:lumMod val="65000"/>
                    <a:lumOff val="35000"/>
                  </a:schemeClr>
                </a:solidFill>
              </a:rPr>
            </a:br>
            <a:r>
              <a:rPr lang="en-US" sz="1600" dirty="0">
                <a:solidFill>
                  <a:schemeClr val="tx1">
                    <a:lumMod val="65000"/>
                    <a:lumOff val="35000"/>
                  </a:schemeClr>
                </a:solidFill>
              </a:rPr>
              <a:t>with barcode</a:t>
            </a:r>
            <a:endParaRPr lang="hi-IN" sz="1600" dirty="0">
              <a:solidFill>
                <a:schemeClr val="tx1">
                  <a:lumMod val="65000"/>
                  <a:lumOff val="35000"/>
                </a:schemeClr>
              </a:solidFill>
            </a:endParaRPr>
          </a:p>
        </p:txBody>
      </p:sp>
      <p:sp>
        <p:nvSpPr>
          <p:cNvPr id="8" name="Arrow: Right 5">
            <a:extLst>
              <a:ext uri="{FF2B5EF4-FFF2-40B4-BE49-F238E27FC236}">
                <a16:creationId xmlns:a16="http://schemas.microsoft.com/office/drawing/2014/main" id="{015914FA-D668-4B8A-8653-440D27DD1F04}"/>
              </a:ext>
            </a:extLst>
          </p:cNvPr>
          <p:cNvSpPr/>
          <p:nvPr/>
        </p:nvSpPr>
        <p:spPr>
          <a:xfrm>
            <a:off x="8169419" y="1454361"/>
            <a:ext cx="839360" cy="1196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i-IN"/>
          </a:p>
        </p:txBody>
      </p:sp>
      <p:sp>
        <p:nvSpPr>
          <p:cNvPr id="9" name="TextBox 8">
            <a:extLst>
              <a:ext uri="{FF2B5EF4-FFF2-40B4-BE49-F238E27FC236}">
                <a16:creationId xmlns:a16="http://schemas.microsoft.com/office/drawing/2014/main" id="{B99EA2AC-8B51-4CCA-9616-201D76A42657}"/>
              </a:ext>
            </a:extLst>
          </p:cNvPr>
          <p:cNvSpPr txBox="1"/>
          <p:nvPr/>
        </p:nvSpPr>
        <p:spPr>
          <a:xfrm>
            <a:off x="8083148" y="901663"/>
            <a:ext cx="1011902" cy="1323439"/>
          </a:xfrm>
          <a:prstGeom prst="rect">
            <a:avLst/>
          </a:prstGeom>
          <a:noFill/>
        </p:spPr>
        <p:txBody>
          <a:bodyPr wrap="square" rtlCol="0">
            <a:spAutoFit/>
          </a:bodyPr>
          <a:lstStyle/>
          <a:p>
            <a:pPr algn="ctr"/>
            <a:r>
              <a:rPr lang="en-US" sz="1600" dirty="0">
                <a:solidFill>
                  <a:schemeClr val="tx1">
                    <a:lumMod val="65000"/>
                    <a:lumOff val="35000"/>
                  </a:schemeClr>
                </a:solidFill>
              </a:rPr>
              <a:t>Fetch data</a:t>
            </a:r>
          </a:p>
          <a:p>
            <a:pPr algn="ctr"/>
            <a:endParaRPr lang="en-US" sz="1600" dirty="0">
              <a:solidFill>
                <a:schemeClr val="tx1">
                  <a:lumMod val="65000"/>
                  <a:lumOff val="35000"/>
                </a:schemeClr>
              </a:solidFill>
            </a:endParaRPr>
          </a:p>
          <a:p>
            <a:pPr algn="ctr"/>
            <a:r>
              <a:rPr lang="en-US" sz="1600" dirty="0">
                <a:solidFill>
                  <a:schemeClr val="tx1">
                    <a:lumMod val="65000"/>
                    <a:lumOff val="35000"/>
                  </a:schemeClr>
                </a:solidFill>
              </a:rPr>
              <a:t>from database</a:t>
            </a:r>
            <a:endParaRPr lang="hi-IN" sz="1600" dirty="0">
              <a:solidFill>
                <a:schemeClr val="tx1">
                  <a:lumMod val="65000"/>
                  <a:lumOff val="35000"/>
                </a:schemeClr>
              </a:solidFill>
            </a:endParaRPr>
          </a:p>
        </p:txBody>
      </p:sp>
      <p:sp>
        <p:nvSpPr>
          <p:cNvPr id="10" name="Rectangle 9">
            <a:extLst>
              <a:ext uri="{FF2B5EF4-FFF2-40B4-BE49-F238E27FC236}">
                <a16:creationId xmlns:a16="http://schemas.microsoft.com/office/drawing/2014/main" id="{C0A59455-87C3-4D29-99CA-BF6D170277BE}"/>
              </a:ext>
            </a:extLst>
          </p:cNvPr>
          <p:cNvSpPr/>
          <p:nvPr/>
        </p:nvSpPr>
        <p:spPr>
          <a:xfrm>
            <a:off x="9221208" y="1094458"/>
            <a:ext cx="1660152" cy="9856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Database</a:t>
            </a:r>
            <a:endParaRPr lang="hi-IN" dirty="0"/>
          </a:p>
        </p:txBody>
      </p:sp>
      <p:sp>
        <p:nvSpPr>
          <p:cNvPr id="11" name="Arrow: Down 8">
            <a:extLst>
              <a:ext uri="{FF2B5EF4-FFF2-40B4-BE49-F238E27FC236}">
                <a16:creationId xmlns:a16="http://schemas.microsoft.com/office/drawing/2014/main" id="{3E8BBA1D-7D07-4F70-8CA1-8FCB167C7A2A}"/>
              </a:ext>
            </a:extLst>
          </p:cNvPr>
          <p:cNvSpPr/>
          <p:nvPr/>
        </p:nvSpPr>
        <p:spPr>
          <a:xfrm>
            <a:off x="10018428" y="2225102"/>
            <a:ext cx="131296" cy="40659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i-IN" dirty="0"/>
          </a:p>
        </p:txBody>
      </p:sp>
      <p:sp>
        <p:nvSpPr>
          <p:cNvPr id="12" name="Rectangle 11">
            <a:extLst>
              <a:ext uri="{FF2B5EF4-FFF2-40B4-BE49-F238E27FC236}">
                <a16:creationId xmlns:a16="http://schemas.microsoft.com/office/drawing/2014/main" id="{C90AD959-BF28-40AC-B32F-2E7DEB9D446E}"/>
              </a:ext>
            </a:extLst>
          </p:cNvPr>
          <p:cNvSpPr/>
          <p:nvPr/>
        </p:nvSpPr>
        <p:spPr>
          <a:xfrm>
            <a:off x="9136241" y="2837298"/>
            <a:ext cx="1811520" cy="7722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Communication with Arduino</a:t>
            </a:r>
            <a:endParaRPr lang="hi-IN" dirty="0"/>
          </a:p>
        </p:txBody>
      </p:sp>
      <p:sp>
        <p:nvSpPr>
          <p:cNvPr id="13" name="Arrow: Down 11">
            <a:extLst>
              <a:ext uri="{FF2B5EF4-FFF2-40B4-BE49-F238E27FC236}">
                <a16:creationId xmlns:a16="http://schemas.microsoft.com/office/drawing/2014/main" id="{B0529651-EA18-4A35-9D50-EA22562EA6DE}"/>
              </a:ext>
            </a:extLst>
          </p:cNvPr>
          <p:cNvSpPr/>
          <p:nvPr/>
        </p:nvSpPr>
        <p:spPr>
          <a:xfrm>
            <a:off x="10091168" y="3788163"/>
            <a:ext cx="131296" cy="4052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i-IN" dirty="0"/>
          </a:p>
        </p:txBody>
      </p:sp>
      <p:sp>
        <p:nvSpPr>
          <p:cNvPr id="14" name="Rectangle 13">
            <a:extLst>
              <a:ext uri="{FF2B5EF4-FFF2-40B4-BE49-F238E27FC236}">
                <a16:creationId xmlns:a16="http://schemas.microsoft.com/office/drawing/2014/main" id="{2EBB8D6A-1878-43EE-B361-D6E4972E8062}"/>
              </a:ext>
            </a:extLst>
          </p:cNvPr>
          <p:cNvSpPr/>
          <p:nvPr/>
        </p:nvSpPr>
        <p:spPr>
          <a:xfrm>
            <a:off x="9330688" y="4525842"/>
            <a:ext cx="1550672" cy="9220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Setting of Selector Flaps</a:t>
            </a:r>
            <a:endParaRPr lang="hi-IN" dirty="0"/>
          </a:p>
        </p:txBody>
      </p:sp>
      <p:sp>
        <p:nvSpPr>
          <p:cNvPr id="15" name="Arrow: Left 14">
            <a:extLst>
              <a:ext uri="{FF2B5EF4-FFF2-40B4-BE49-F238E27FC236}">
                <a16:creationId xmlns:a16="http://schemas.microsoft.com/office/drawing/2014/main" id="{9A03B81A-3137-4A5B-8AAF-2868C1BA7FC4}"/>
              </a:ext>
            </a:extLst>
          </p:cNvPr>
          <p:cNvSpPr/>
          <p:nvPr/>
        </p:nvSpPr>
        <p:spPr>
          <a:xfrm>
            <a:off x="8381854" y="4895261"/>
            <a:ext cx="839355" cy="12895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i-IN" dirty="0"/>
          </a:p>
        </p:txBody>
      </p:sp>
      <p:sp>
        <p:nvSpPr>
          <p:cNvPr id="16" name="Rectangle 15">
            <a:extLst>
              <a:ext uri="{FF2B5EF4-FFF2-40B4-BE49-F238E27FC236}">
                <a16:creationId xmlns:a16="http://schemas.microsoft.com/office/drawing/2014/main" id="{0CF310F9-FCC5-4E72-BB7E-9CBCDF39E4CD}"/>
              </a:ext>
            </a:extLst>
          </p:cNvPr>
          <p:cNvSpPr/>
          <p:nvPr/>
        </p:nvSpPr>
        <p:spPr>
          <a:xfrm>
            <a:off x="6710289" y="4573599"/>
            <a:ext cx="1570111" cy="8874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Parcel falls into vertical column</a:t>
            </a:r>
            <a:endParaRPr lang="hi-IN" dirty="0"/>
          </a:p>
        </p:txBody>
      </p:sp>
      <p:sp>
        <p:nvSpPr>
          <p:cNvPr id="17" name="Arrow: Left 16">
            <a:extLst>
              <a:ext uri="{FF2B5EF4-FFF2-40B4-BE49-F238E27FC236}">
                <a16:creationId xmlns:a16="http://schemas.microsoft.com/office/drawing/2014/main" id="{88AE3D00-6C5A-4B96-A584-07A612C78655}"/>
              </a:ext>
            </a:extLst>
          </p:cNvPr>
          <p:cNvSpPr/>
          <p:nvPr/>
        </p:nvSpPr>
        <p:spPr>
          <a:xfrm>
            <a:off x="5718272" y="4952821"/>
            <a:ext cx="794033" cy="12895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i-IN"/>
          </a:p>
        </p:txBody>
      </p:sp>
      <p:sp>
        <p:nvSpPr>
          <p:cNvPr id="18" name="Oval 17">
            <a:extLst>
              <a:ext uri="{FF2B5EF4-FFF2-40B4-BE49-F238E27FC236}">
                <a16:creationId xmlns:a16="http://schemas.microsoft.com/office/drawing/2014/main" id="{64D04FFF-9DD7-40E3-AEBD-C30D5D07B0D6}"/>
              </a:ext>
            </a:extLst>
          </p:cNvPr>
          <p:cNvSpPr/>
          <p:nvPr/>
        </p:nvSpPr>
        <p:spPr>
          <a:xfrm>
            <a:off x="3848591" y="4568374"/>
            <a:ext cx="1661868" cy="10122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Parcel Sorted</a:t>
            </a:r>
            <a:endParaRPr lang="hi-IN" dirty="0"/>
          </a:p>
        </p:txBody>
      </p:sp>
    </p:spTree>
    <p:extLst>
      <p:ext uri="{BB962C8B-B14F-4D97-AF65-F5344CB8AC3E}">
        <p14:creationId xmlns:p14="http://schemas.microsoft.com/office/powerpoint/2010/main" val="33480995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E98B3-2CA9-47DE-9299-8624180B0D63}"/>
              </a:ext>
            </a:extLst>
          </p:cNvPr>
          <p:cNvSpPr>
            <a:spLocks noGrp="1"/>
          </p:cNvSpPr>
          <p:nvPr>
            <p:ph type="title"/>
          </p:nvPr>
        </p:nvSpPr>
        <p:spPr/>
        <p:txBody>
          <a:bodyPr/>
          <a:lstStyle/>
          <a:p>
            <a:r>
              <a:rPr lang="en-US" dirty="0"/>
              <a:t>Description of the secondary sorting mechanism</a:t>
            </a:r>
            <a:endParaRPr lang="hi-IN" dirty="0"/>
          </a:p>
        </p:txBody>
      </p:sp>
      <p:graphicFrame>
        <p:nvGraphicFramePr>
          <p:cNvPr id="4" name="Content Placeholder 3">
            <a:extLst>
              <a:ext uri="{FF2B5EF4-FFF2-40B4-BE49-F238E27FC236}">
                <a16:creationId xmlns:a16="http://schemas.microsoft.com/office/drawing/2014/main" id="{4C3DA6EC-1F95-4B71-BF6C-2A0D3FCE1897}"/>
              </a:ext>
            </a:extLst>
          </p:cNvPr>
          <p:cNvGraphicFramePr>
            <a:graphicFrameLocks noGrp="1"/>
          </p:cNvGraphicFramePr>
          <p:nvPr>
            <p:ph idx="1"/>
            <p:extLst>
              <p:ext uri="{D42A27DB-BD31-4B8C-83A1-F6EECF244321}">
                <p14:modId xmlns:p14="http://schemas.microsoft.com/office/powerpoint/2010/main" val="1268273871"/>
              </p:ext>
            </p:extLst>
          </p:nvPr>
        </p:nvGraphicFramePr>
        <p:xfrm>
          <a:off x="3868738" y="863600"/>
          <a:ext cx="7315200" cy="5121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2" name="Diagram 11">
            <a:extLst>
              <a:ext uri="{FF2B5EF4-FFF2-40B4-BE49-F238E27FC236}">
                <a16:creationId xmlns:a16="http://schemas.microsoft.com/office/drawing/2014/main" id="{D75E8F53-3E66-4AD0-8103-BC82591B0899}"/>
              </a:ext>
            </a:extLst>
          </p:cNvPr>
          <p:cNvGraphicFramePr/>
          <p:nvPr>
            <p:extLst>
              <p:ext uri="{D42A27DB-BD31-4B8C-83A1-F6EECF244321}">
                <p14:modId xmlns:p14="http://schemas.microsoft.com/office/powerpoint/2010/main" val="3904457897"/>
              </p:ext>
            </p:extLst>
          </p:nvPr>
        </p:nvGraphicFramePr>
        <p:xfrm>
          <a:off x="7693991" y="899909"/>
          <a:ext cx="4498009" cy="328101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nvGrpSpPr>
          <p:cNvPr id="15" name="Diagram group">
            <a:extLst>
              <a:ext uri="{FF2B5EF4-FFF2-40B4-BE49-F238E27FC236}">
                <a16:creationId xmlns:a16="http://schemas.microsoft.com/office/drawing/2014/main" id="{C96907C8-D42E-4C91-B9D1-304CFF206D50}"/>
              </a:ext>
            </a:extLst>
          </p:cNvPr>
          <p:cNvGrpSpPr/>
          <p:nvPr/>
        </p:nvGrpSpPr>
        <p:grpSpPr>
          <a:xfrm>
            <a:off x="8420937" y="4023457"/>
            <a:ext cx="1477484" cy="1017986"/>
            <a:chOff x="697614" y="499"/>
            <a:chExt cx="1477484" cy="1017986"/>
          </a:xfrm>
          <a:scene3d>
            <a:camera prst="isometricOffAxis2Left" zoom="95000"/>
            <a:lightRig rig="flat" dir="t"/>
          </a:scene3d>
        </p:grpSpPr>
        <p:sp>
          <p:nvSpPr>
            <p:cNvPr id="16" name="Rectangle: Rounded Corners 15">
              <a:extLst>
                <a:ext uri="{FF2B5EF4-FFF2-40B4-BE49-F238E27FC236}">
                  <a16:creationId xmlns:a16="http://schemas.microsoft.com/office/drawing/2014/main" id="{8CCA23DE-A62E-4BB6-84DB-D2CB59CA15FF}"/>
                </a:ext>
              </a:extLst>
            </p:cNvPr>
            <p:cNvSpPr/>
            <p:nvPr/>
          </p:nvSpPr>
          <p:spPr>
            <a:xfrm>
              <a:off x="697614" y="499"/>
              <a:ext cx="1477484" cy="1017986"/>
            </a:xfrm>
            <a:prstGeom prst="roundRect">
              <a:avLst/>
            </a:prstGeom>
            <a:sp3d extrusionH="381000" contourW="38100" prstMaterial="matte">
              <a:contourClr>
                <a:schemeClr val="lt1"/>
              </a:contourClr>
            </a:sp3d>
          </p:spPr>
          <p:style>
            <a:lnRef idx="0">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grpSp>
      <p:grpSp>
        <p:nvGrpSpPr>
          <p:cNvPr id="17" name="Diagram group">
            <a:extLst>
              <a:ext uri="{FF2B5EF4-FFF2-40B4-BE49-F238E27FC236}">
                <a16:creationId xmlns:a16="http://schemas.microsoft.com/office/drawing/2014/main" id="{3034B4F7-A6FD-48FF-9F92-48A3E454657C}"/>
              </a:ext>
            </a:extLst>
          </p:cNvPr>
          <p:cNvGrpSpPr/>
          <p:nvPr/>
        </p:nvGrpSpPr>
        <p:grpSpPr>
          <a:xfrm>
            <a:off x="9864279" y="4180925"/>
            <a:ext cx="1477484" cy="1017986"/>
            <a:chOff x="697614" y="499"/>
            <a:chExt cx="1477484" cy="1017986"/>
          </a:xfrm>
          <a:scene3d>
            <a:camera prst="isometricOffAxis2Left" zoom="95000"/>
            <a:lightRig rig="flat" dir="t"/>
          </a:scene3d>
        </p:grpSpPr>
        <p:sp>
          <p:nvSpPr>
            <p:cNvPr id="18" name="Rectangle: Rounded Corners 17">
              <a:extLst>
                <a:ext uri="{FF2B5EF4-FFF2-40B4-BE49-F238E27FC236}">
                  <a16:creationId xmlns:a16="http://schemas.microsoft.com/office/drawing/2014/main" id="{E325544B-7689-4E39-80E1-EFC0EBEB68D0}"/>
                </a:ext>
              </a:extLst>
            </p:cNvPr>
            <p:cNvSpPr/>
            <p:nvPr/>
          </p:nvSpPr>
          <p:spPr>
            <a:xfrm>
              <a:off x="697614" y="499"/>
              <a:ext cx="1477484" cy="1017986"/>
            </a:xfrm>
            <a:prstGeom prst="roundRect">
              <a:avLst/>
            </a:prstGeom>
            <a:sp3d extrusionH="381000" contourW="38100" prstMaterial="matte">
              <a:contourClr>
                <a:schemeClr val="lt1"/>
              </a:contourClr>
            </a:sp3d>
          </p:spPr>
          <p:style>
            <a:lnRef idx="0">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grpSp>
      <p:sp>
        <p:nvSpPr>
          <p:cNvPr id="19" name="TextBox 18">
            <a:extLst>
              <a:ext uri="{FF2B5EF4-FFF2-40B4-BE49-F238E27FC236}">
                <a16:creationId xmlns:a16="http://schemas.microsoft.com/office/drawing/2014/main" id="{3D9A39CA-7075-4B1E-B7D3-86B1C13F7F4B}"/>
              </a:ext>
            </a:extLst>
          </p:cNvPr>
          <p:cNvSpPr txBox="1"/>
          <p:nvPr/>
        </p:nvSpPr>
        <p:spPr>
          <a:xfrm>
            <a:off x="8741736" y="5041443"/>
            <a:ext cx="884583" cy="646331"/>
          </a:xfrm>
          <a:prstGeom prst="rect">
            <a:avLst/>
          </a:prstGeom>
          <a:noFill/>
        </p:spPr>
        <p:txBody>
          <a:bodyPr wrap="square" rtlCol="0">
            <a:spAutoFit/>
            <a:scene3d>
              <a:camera prst="orthographicFront">
                <a:rot lat="936476" lon="146584" rev="21359576"/>
              </a:camera>
              <a:lightRig rig="threePt" dir="t"/>
            </a:scene3d>
          </a:bodyPr>
          <a:lstStyle/>
          <a:p>
            <a:r>
              <a:rPr lang="en-US" dirty="0"/>
              <a:t>Zone 5</a:t>
            </a:r>
          </a:p>
          <a:p>
            <a:r>
              <a:rPr lang="en-US" dirty="0"/>
              <a:t> </a:t>
            </a:r>
            <a:endParaRPr lang="hi-IN" dirty="0"/>
          </a:p>
        </p:txBody>
      </p:sp>
      <p:sp>
        <p:nvSpPr>
          <p:cNvPr id="20" name="TextBox 19">
            <a:extLst>
              <a:ext uri="{FF2B5EF4-FFF2-40B4-BE49-F238E27FC236}">
                <a16:creationId xmlns:a16="http://schemas.microsoft.com/office/drawing/2014/main" id="{946B696B-AFAD-413E-AA4B-526EA3B3C10F}"/>
              </a:ext>
            </a:extLst>
          </p:cNvPr>
          <p:cNvSpPr txBox="1"/>
          <p:nvPr/>
        </p:nvSpPr>
        <p:spPr>
          <a:xfrm>
            <a:off x="10095090" y="5222561"/>
            <a:ext cx="1015861" cy="369332"/>
          </a:xfrm>
          <a:prstGeom prst="rect">
            <a:avLst/>
          </a:prstGeom>
          <a:noFill/>
        </p:spPr>
        <p:txBody>
          <a:bodyPr wrap="square" rtlCol="0">
            <a:spAutoFit/>
            <a:scene3d>
              <a:camera prst="orthographicFront">
                <a:rot lat="77549" lon="896728" rev="21310151"/>
              </a:camera>
              <a:lightRig rig="threePt" dir="t"/>
            </a:scene3d>
          </a:bodyPr>
          <a:lstStyle/>
          <a:p>
            <a:r>
              <a:rPr lang="en-US" dirty="0"/>
              <a:t>Zone 6</a:t>
            </a:r>
            <a:endParaRPr lang="hi-IN" dirty="0"/>
          </a:p>
        </p:txBody>
      </p:sp>
      <p:sp>
        <p:nvSpPr>
          <p:cNvPr id="21" name="TextBox 20">
            <a:extLst>
              <a:ext uri="{FF2B5EF4-FFF2-40B4-BE49-F238E27FC236}">
                <a16:creationId xmlns:a16="http://schemas.microsoft.com/office/drawing/2014/main" id="{4402899E-2413-42C6-98A2-0D718AF7F120}"/>
              </a:ext>
            </a:extLst>
          </p:cNvPr>
          <p:cNvSpPr txBox="1"/>
          <p:nvPr/>
        </p:nvSpPr>
        <p:spPr>
          <a:xfrm>
            <a:off x="3611113" y="1396000"/>
            <a:ext cx="4572000" cy="3970318"/>
          </a:xfrm>
          <a:prstGeom prst="rect">
            <a:avLst/>
          </a:prstGeom>
          <a:noFill/>
        </p:spPr>
        <p:txBody>
          <a:bodyPr wrap="square" rtlCol="0">
            <a:spAutoFit/>
          </a:bodyPr>
          <a:lstStyle/>
          <a:p>
            <a:pPr marL="285750" indent="-285750" algn="just">
              <a:buFont typeface="Arial" panose="020B0604020202020204" pitchFamily="34" charset="0"/>
              <a:buChar char="•"/>
            </a:pPr>
            <a:r>
              <a:rPr lang="en-US" sz="2100" dirty="0"/>
              <a:t>The alignment of the stacks of boxes are as shown.</a:t>
            </a:r>
          </a:p>
          <a:p>
            <a:pPr marL="285750" indent="-285750" algn="just">
              <a:buFont typeface="Arial" panose="020B0604020202020204" pitchFamily="34" charset="0"/>
              <a:buChar char="•"/>
            </a:pPr>
            <a:r>
              <a:rPr lang="en-US" sz="2100" dirty="0"/>
              <a:t>This is a mechanism which is expandable to any number of zones which we would like to sort the boxes into.</a:t>
            </a:r>
          </a:p>
          <a:p>
            <a:pPr marL="285750" indent="-285750" algn="just">
              <a:buFont typeface="Arial" panose="020B0604020202020204" pitchFamily="34" charset="0"/>
              <a:buChar char="•"/>
            </a:pPr>
            <a:r>
              <a:rPr lang="en-US" sz="2100" dirty="0"/>
              <a:t>There are flaps on each zone box which act as selectors as to where the parcel has to go into.</a:t>
            </a:r>
          </a:p>
          <a:p>
            <a:pPr marL="285750" indent="-285750" algn="just">
              <a:buFont typeface="Arial" panose="020B0604020202020204" pitchFamily="34" charset="0"/>
              <a:buChar char="•"/>
            </a:pPr>
            <a:r>
              <a:rPr lang="en-US" sz="2100" dirty="0"/>
              <a:t>This mechanism minimizes the space constrain of the current sorting mechanism used.</a:t>
            </a:r>
            <a:endParaRPr lang="hi-IN" sz="2100" dirty="0"/>
          </a:p>
        </p:txBody>
      </p:sp>
      <p:sp>
        <p:nvSpPr>
          <p:cNvPr id="3" name="TextBox 2"/>
          <p:cNvSpPr txBox="1"/>
          <p:nvPr/>
        </p:nvSpPr>
        <p:spPr>
          <a:xfrm>
            <a:off x="8940800" y="5591893"/>
            <a:ext cx="2170151" cy="369332"/>
          </a:xfrm>
          <a:prstGeom prst="rect">
            <a:avLst/>
          </a:prstGeom>
          <a:noFill/>
        </p:spPr>
        <p:txBody>
          <a:bodyPr wrap="square" rtlCol="0">
            <a:spAutoFit/>
          </a:bodyPr>
          <a:lstStyle/>
          <a:p>
            <a:r>
              <a:rPr lang="en-US" dirty="0"/>
              <a:t>(as in the prototype)</a:t>
            </a:r>
          </a:p>
        </p:txBody>
      </p:sp>
    </p:spTree>
    <p:extLst>
      <p:ext uri="{BB962C8B-B14F-4D97-AF65-F5344CB8AC3E}">
        <p14:creationId xmlns:p14="http://schemas.microsoft.com/office/powerpoint/2010/main" val="34004801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of the sorting mechanism</a:t>
            </a:r>
          </a:p>
        </p:txBody>
      </p:sp>
      <p:pic>
        <p:nvPicPr>
          <p:cNvPr id="6" name="sorting.avi">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960045" y="294888"/>
            <a:ext cx="6729941" cy="4807527"/>
          </a:xfrm>
        </p:spPr>
      </p:pic>
    </p:spTree>
    <p:extLst>
      <p:ext uri="{BB962C8B-B14F-4D97-AF65-F5344CB8AC3E}">
        <p14:creationId xmlns:p14="http://schemas.microsoft.com/office/powerpoint/2010/main" val="332028943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F4516-B76F-445C-B411-F93E05CE3CC9}"/>
              </a:ext>
            </a:extLst>
          </p:cNvPr>
          <p:cNvSpPr>
            <a:spLocks noGrp="1"/>
          </p:cNvSpPr>
          <p:nvPr>
            <p:ph type="title"/>
          </p:nvPr>
        </p:nvSpPr>
        <p:spPr/>
        <p:txBody>
          <a:bodyPr/>
          <a:lstStyle/>
          <a:p>
            <a:r>
              <a:rPr lang="en-US" dirty="0"/>
              <a:t>Benefits of Automated Parcel Sorting</a:t>
            </a:r>
            <a:endParaRPr lang="hi-IN" dirty="0"/>
          </a:p>
        </p:txBody>
      </p:sp>
      <p:sp>
        <p:nvSpPr>
          <p:cNvPr id="3" name="Content Placeholder 2">
            <a:extLst>
              <a:ext uri="{FF2B5EF4-FFF2-40B4-BE49-F238E27FC236}">
                <a16:creationId xmlns:a16="http://schemas.microsoft.com/office/drawing/2014/main" id="{8577748A-2109-4050-B7E7-6F780E3080D7}"/>
              </a:ext>
            </a:extLst>
          </p:cNvPr>
          <p:cNvSpPr>
            <a:spLocks noGrp="1"/>
          </p:cNvSpPr>
          <p:nvPr>
            <p:ph idx="1"/>
          </p:nvPr>
        </p:nvSpPr>
        <p:spPr/>
        <p:txBody>
          <a:bodyPr>
            <a:normAutofit/>
          </a:bodyPr>
          <a:lstStyle/>
          <a:p>
            <a:pPr>
              <a:buClrTx/>
            </a:pPr>
            <a:r>
              <a:rPr lang="en-US" sz="2200" dirty="0">
                <a:solidFill>
                  <a:schemeClr val="tx1"/>
                </a:solidFill>
              </a:rPr>
              <a:t>According to the Department of Post, 40 lakh parcels will be handled by the India Post in near future, implying automation is needed.</a:t>
            </a:r>
          </a:p>
          <a:p>
            <a:pPr>
              <a:buClrTx/>
            </a:pPr>
            <a:r>
              <a:rPr lang="en-US" sz="2200" dirty="0">
                <a:solidFill>
                  <a:schemeClr val="tx1"/>
                </a:solidFill>
              </a:rPr>
              <a:t>Increasing customer satisfaction, in terms of handling and delivery timing of parcels</a:t>
            </a:r>
          </a:p>
          <a:p>
            <a:pPr>
              <a:buClrTx/>
            </a:pPr>
            <a:r>
              <a:rPr lang="en-US" sz="2200" dirty="0">
                <a:solidFill>
                  <a:schemeClr val="tx1"/>
                </a:solidFill>
              </a:rPr>
              <a:t>Reducing manual error </a:t>
            </a:r>
          </a:p>
          <a:p>
            <a:pPr>
              <a:buClrTx/>
            </a:pPr>
            <a:r>
              <a:rPr lang="en-US" sz="2200" dirty="0">
                <a:solidFill>
                  <a:schemeClr val="tx1"/>
                </a:solidFill>
              </a:rPr>
              <a:t> Improving productivity and efficiency</a:t>
            </a:r>
          </a:p>
        </p:txBody>
      </p:sp>
    </p:spTree>
    <p:extLst>
      <p:ext uri="{BB962C8B-B14F-4D97-AF65-F5344CB8AC3E}">
        <p14:creationId xmlns:p14="http://schemas.microsoft.com/office/powerpoint/2010/main" val="38485149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70B84-C338-4303-9F2B-9354AAE51ABF}"/>
              </a:ext>
            </a:extLst>
          </p:cNvPr>
          <p:cNvSpPr>
            <a:spLocks noGrp="1"/>
          </p:cNvSpPr>
          <p:nvPr>
            <p:ph type="title"/>
          </p:nvPr>
        </p:nvSpPr>
        <p:spPr>
          <a:xfrm>
            <a:off x="394321" y="1218105"/>
            <a:ext cx="2947482" cy="4601183"/>
          </a:xfrm>
        </p:spPr>
        <p:txBody>
          <a:bodyPr/>
          <a:lstStyle/>
          <a:p>
            <a:r>
              <a:rPr lang="en-US" dirty="0"/>
              <a:t>Cost estimation of finished automated machine</a:t>
            </a:r>
            <a:endParaRPr lang="hi-IN" dirty="0"/>
          </a:p>
        </p:txBody>
      </p:sp>
      <p:graphicFrame>
        <p:nvGraphicFramePr>
          <p:cNvPr id="6" name="Table 5">
            <a:extLst>
              <a:ext uri="{FF2B5EF4-FFF2-40B4-BE49-F238E27FC236}">
                <a16:creationId xmlns:a16="http://schemas.microsoft.com/office/drawing/2014/main" id="{74155E0A-0F93-4BC2-A8AB-F07A26EEFB38}"/>
              </a:ext>
            </a:extLst>
          </p:cNvPr>
          <p:cNvGraphicFramePr>
            <a:graphicFrameLocks noGrp="1"/>
          </p:cNvGraphicFramePr>
          <p:nvPr>
            <p:extLst>
              <p:ext uri="{D42A27DB-BD31-4B8C-83A1-F6EECF244321}">
                <p14:modId xmlns:p14="http://schemas.microsoft.com/office/powerpoint/2010/main" val="3572381954"/>
              </p:ext>
            </p:extLst>
          </p:nvPr>
        </p:nvGraphicFramePr>
        <p:xfrm>
          <a:off x="3751379" y="1218105"/>
          <a:ext cx="8127999" cy="3400353"/>
        </p:xfrm>
        <a:graphic>
          <a:graphicData uri="http://schemas.openxmlformats.org/drawingml/2006/table">
            <a:tbl>
              <a:tblPr firstRow="1" bandRow="1">
                <a:tableStyleId>{5C22544A-7EE6-4342-B048-85BDC9FD1C3A}</a:tableStyleId>
              </a:tblPr>
              <a:tblGrid>
                <a:gridCol w="3360132">
                  <a:extLst>
                    <a:ext uri="{9D8B030D-6E8A-4147-A177-3AD203B41FA5}">
                      <a16:colId xmlns:a16="http://schemas.microsoft.com/office/drawing/2014/main" val="3062167013"/>
                    </a:ext>
                  </a:extLst>
                </a:gridCol>
                <a:gridCol w="2058534">
                  <a:extLst>
                    <a:ext uri="{9D8B030D-6E8A-4147-A177-3AD203B41FA5}">
                      <a16:colId xmlns:a16="http://schemas.microsoft.com/office/drawing/2014/main" val="3037086681"/>
                    </a:ext>
                  </a:extLst>
                </a:gridCol>
                <a:gridCol w="2709333">
                  <a:extLst>
                    <a:ext uri="{9D8B030D-6E8A-4147-A177-3AD203B41FA5}">
                      <a16:colId xmlns:a16="http://schemas.microsoft.com/office/drawing/2014/main" val="1142368782"/>
                    </a:ext>
                  </a:extLst>
                </a:gridCol>
              </a:tblGrid>
              <a:tr h="433633">
                <a:tc>
                  <a:txBody>
                    <a:bodyPr/>
                    <a:lstStyle/>
                    <a:p>
                      <a:pPr algn="ctr"/>
                      <a:r>
                        <a:rPr lang="en-US" dirty="0"/>
                        <a:t>Component</a:t>
                      </a:r>
                      <a:endParaRPr lang="hi-IN" dirty="0"/>
                    </a:p>
                  </a:txBody>
                  <a:tcPr/>
                </a:tc>
                <a:tc>
                  <a:txBody>
                    <a:bodyPr/>
                    <a:lstStyle/>
                    <a:p>
                      <a:pPr algn="ctr"/>
                      <a:r>
                        <a:rPr lang="en-US" dirty="0"/>
                        <a:t>Quantity</a:t>
                      </a:r>
                      <a:endParaRPr lang="hi-IN" dirty="0"/>
                    </a:p>
                  </a:txBody>
                  <a:tcPr/>
                </a:tc>
                <a:tc>
                  <a:txBody>
                    <a:bodyPr/>
                    <a:lstStyle/>
                    <a:p>
                      <a:pPr algn="ctr"/>
                      <a:r>
                        <a:rPr lang="en-US" dirty="0"/>
                        <a:t>Total Price (in Rs.)</a:t>
                      </a:r>
                      <a:endParaRPr lang="hi-IN" dirty="0"/>
                    </a:p>
                  </a:txBody>
                  <a:tcPr/>
                </a:tc>
                <a:extLst>
                  <a:ext uri="{0D108BD9-81ED-4DB2-BD59-A6C34878D82A}">
                    <a16:rowId xmlns:a16="http://schemas.microsoft.com/office/drawing/2014/main" val="520064804"/>
                  </a:ext>
                </a:extLst>
              </a:tr>
              <a:tr h="370840">
                <a:tc>
                  <a:txBody>
                    <a:bodyPr/>
                    <a:lstStyle/>
                    <a:p>
                      <a:r>
                        <a:rPr lang="en-US" dirty="0"/>
                        <a:t>Arduino Mega</a:t>
                      </a:r>
                      <a:endParaRPr lang="hi-IN" dirty="0"/>
                    </a:p>
                  </a:txBody>
                  <a:tcPr/>
                </a:tc>
                <a:tc>
                  <a:txBody>
                    <a:bodyPr/>
                    <a:lstStyle/>
                    <a:p>
                      <a:pPr algn="ctr"/>
                      <a:r>
                        <a:rPr lang="en-US" dirty="0"/>
                        <a:t>1</a:t>
                      </a:r>
                      <a:endParaRPr lang="hi-IN" dirty="0"/>
                    </a:p>
                  </a:txBody>
                  <a:tcPr/>
                </a:tc>
                <a:tc>
                  <a:txBody>
                    <a:bodyPr/>
                    <a:lstStyle/>
                    <a:p>
                      <a:r>
                        <a:rPr lang="en-US" dirty="0"/>
                        <a:t>1000 x 1 =  1000</a:t>
                      </a:r>
                      <a:endParaRPr lang="hi-IN" dirty="0"/>
                    </a:p>
                  </a:txBody>
                  <a:tcPr/>
                </a:tc>
                <a:extLst>
                  <a:ext uri="{0D108BD9-81ED-4DB2-BD59-A6C34878D82A}">
                    <a16:rowId xmlns:a16="http://schemas.microsoft.com/office/drawing/2014/main" val="2763795810"/>
                  </a:ext>
                </a:extLst>
              </a:tr>
              <a:tr h="370840">
                <a:tc>
                  <a:txBody>
                    <a:bodyPr/>
                    <a:lstStyle/>
                    <a:p>
                      <a:r>
                        <a:rPr lang="en-US" dirty="0"/>
                        <a:t>Seven Segment Display</a:t>
                      </a:r>
                      <a:endParaRPr lang="hi-IN" dirty="0"/>
                    </a:p>
                  </a:txBody>
                  <a:tcPr/>
                </a:tc>
                <a:tc>
                  <a:txBody>
                    <a:bodyPr/>
                    <a:lstStyle/>
                    <a:p>
                      <a:pPr algn="ctr"/>
                      <a:r>
                        <a:rPr lang="en-US" dirty="0"/>
                        <a:t>6</a:t>
                      </a:r>
                      <a:endParaRPr lang="hi-IN" dirty="0"/>
                    </a:p>
                  </a:txBody>
                  <a:tcPr/>
                </a:tc>
                <a:tc>
                  <a:txBody>
                    <a:bodyPr/>
                    <a:lstStyle/>
                    <a:p>
                      <a:r>
                        <a:rPr lang="en-US" dirty="0"/>
                        <a:t>15 x 6 = 90</a:t>
                      </a:r>
                      <a:endParaRPr lang="hi-IN" dirty="0"/>
                    </a:p>
                  </a:txBody>
                  <a:tcPr/>
                </a:tc>
                <a:extLst>
                  <a:ext uri="{0D108BD9-81ED-4DB2-BD59-A6C34878D82A}">
                    <a16:rowId xmlns:a16="http://schemas.microsoft.com/office/drawing/2014/main" val="2126338"/>
                  </a:ext>
                </a:extLst>
              </a:tr>
              <a:tr h="370840">
                <a:tc>
                  <a:txBody>
                    <a:bodyPr/>
                    <a:lstStyle/>
                    <a:p>
                      <a:r>
                        <a:rPr lang="en-US" dirty="0"/>
                        <a:t>Motor Driver</a:t>
                      </a:r>
                      <a:endParaRPr lang="hi-IN" dirty="0"/>
                    </a:p>
                  </a:txBody>
                  <a:tcPr/>
                </a:tc>
                <a:tc>
                  <a:txBody>
                    <a:bodyPr/>
                    <a:lstStyle/>
                    <a:p>
                      <a:pPr algn="ctr"/>
                      <a:r>
                        <a:rPr lang="en-US" dirty="0"/>
                        <a:t>3</a:t>
                      </a:r>
                      <a:endParaRPr lang="hi-IN" dirty="0"/>
                    </a:p>
                  </a:txBody>
                  <a:tcPr/>
                </a:tc>
                <a:tc>
                  <a:txBody>
                    <a:bodyPr/>
                    <a:lstStyle/>
                    <a:p>
                      <a:r>
                        <a:rPr lang="en-US" dirty="0"/>
                        <a:t>200 x 3 = 600</a:t>
                      </a:r>
                      <a:endParaRPr lang="hi-IN" dirty="0"/>
                    </a:p>
                  </a:txBody>
                  <a:tcPr/>
                </a:tc>
                <a:extLst>
                  <a:ext uri="{0D108BD9-81ED-4DB2-BD59-A6C34878D82A}">
                    <a16:rowId xmlns:a16="http://schemas.microsoft.com/office/drawing/2014/main" val="55272382"/>
                  </a:ext>
                </a:extLst>
              </a:tr>
              <a:tr h="370840">
                <a:tc>
                  <a:txBody>
                    <a:bodyPr/>
                    <a:lstStyle/>
                    <a:p>
                      <a:r>
                        <a:rPr lang="en-US" dirty="0"/>
                        <a:t>Light Indicator</a:t>
                      </a:r>
                      <a:endParaRPr lang="hi-IN" dirty="0"/>
                    </a:p>
                  </a:txBody>
                  <a:tcPr/>
                </a:tc>
                <a:tc>
                  <a:txBody>
                    <a:bodyPr/>
                    <a:lstStyle/>
                    <a:p>
                      <a:pPr algn="ctr"/>
                      <a:r>
                        <a:rPr lang="en-US" dirty="0"/>
                        <a:t>6</a:t>
                      </a:r>
                      <a:endParaRPr lang="hi-IN" dirty="0"/>
                    </a:p>
                  </a:txBody>
                  <a:tcPr/>
                </a:tc>
                <a:tc>
                  <a:txBody>
                    <a:bodyPr/>
                    <a:lstStyle/>
                    <a:p>
                      <a:r>
                        <a:rPr lang="en-US" dirty="0"/>
                        <a:t>50 x 6 = 300</a:t>
                      </a:r>
                      <a:endParaRPr lang="hi-IN" dirty="0"/>
                    </a:p>
                  </a:txBody>
                  <a:tcPr/>
                </a:tc>
                <a:extLst>
                  <a:ext uri="{0D108BD9-81ED-4DB2-BD59-A6C34878D82A}">
                    <a16:rowId xmlns:a16="http://schemas.microsoft.com/office/drawing/2014/main" val="3371249471"/>
                  </a:ext>
                </a:extLst>
              </a:tr>
              <a:tr h="370840">
                <a:tc>
                  <a:txBody>
                    <a:bodyPr/>
                    <a:lstStyle/>
                    <a:p>
                      <a:r>
                        <a:rPr lang="en-US" dirty="0"/>
                        <a:t>High torque Servo motor</a:t>
                      </a:r>
                      <a:endParaRPr lang="hi-IN" dirty="0"/>
                    </a:p>
                  </a:txBody>
                  <a:tcPr/>
                </a:tc>
                <a:tc>
                  <a:txBody>
                    <a:bodyPr/>
                    <a:lstStyle/>
                    <a:p>
                      <a:pPr algn="ctr"/>
                      <a:r>
                        <a:rPr lang="en-US" dirty="0"/>
                        <a:t>5</a:t>
                      </a:r>
                      <a:endParaRPr lang="hi-IN" dirty="0"/>
                    </a:p>
                  </a:txBody>
                  <a:tcPr/>
                </a:tc>
                <a:tc>
                  <a:txBody>
                    <a:bodyPr/>
                    <a:lstStyle/>
                    <a:p>
                      <a:r>
                        <a:rPr lang="en-US" dirty="0"/>
                        <a:t> 900 x 5 = 4500  </a:t>
                      </a:r>
                      <a:endParaRPr lang="hi-IN" dirty="0"/>
                    </a:p>
                  </a:txBody>
                  <a:tcPr/>
                </a:tc>
                <a:extLst>
                  <a:ext uri="{0D108BD9-81ED-4DB2-BD59-A6C34878D82A}">
                    <a16:rowId xmlns:a16="http://schemas.microsoft.com/office/drawing/2014/main" val="1518678761"/>
                  </a:ext>
                </a:extLst>
              </a:tr>
              <a:tr h="370840">
                <a:tc>
                  <a:txBody>
                    <a:bodyPr/>
                    <a:lstStyle/>
                    <a:p>
                      <a:r>
                        <a:rPr lang="en-US" dirty="0"/>
                        <a:t>Camera cum Barcode Scanner</a:t>
                      </a:r>
                      <a:endParaRPr lang="hi-IN" dirty="0"/>
                    </a:p>
                  </a:txBody>
                  <a:tcPr/>
                </a:tc>
                <a:tc>
                  <a:txBody>
                    <a:bodyPr/>
                    <a:lstStyle/>
                    <a:p>
                      <a:pPr algn="ctr"/>
                      <a:r>
                        <a:rPr lang="en-US" dirty="0"/>
                        <a:t>1</a:t>
                      </a:r>
                      <a:endParaRPr lang="hi-IN" dirty="0"/>
                    </a:p>
                  </a:txBody>
                  <a:tcPr/>
                </a:tc>
                <a:tc>
                  <a:txBody>
                    <a:bodyPr/>
                    <a:lstStyle/>
                    <a:p>
                      <a:r>
                        <a:rPr lang="en-US" dirty="0"/>
                        <a:t>10,000 x 1 = 10,000</a:t>
                      </a:r>
                      <a:endParaRPr lang="hi-IN" dirty="0"/>
                    </a:p>
                  </a:txBody>
                  <a:tcPr/>
                </a:tc>
                <a:extLst>
                  <a:ext uri="{0D108BD9-81ED-4DB2-BD59-A6C34878D82A}">
                    <a16:rowId xmlns:a16="http://schemas.microsoft.com/office/drawing/2014/main" val="2827030208"/>
                  </a:ext>
                </a:extLst>
              </a:tr>
              <a:tr h="370840">
                <a:tc>
                  <a:txBody>
                    <a:bodyPr/>
                    <a:lstStyle/>
                    <a:p>
                      <a:r>
                        <a:rPr lang="en-US" dirty="0"/>
                        <a:t>IR sensor</a:t>
                      </a:r>
                      <a:endParaRPr lang="hi-IN" dirty="0"/>
                    </a:p>
                  </a:txBody>
                  <a:tcPr/>
                </a:tc>
                <a:tc>
                  <a:txBody>
                    <a:bodyPr/>
                    <a:lstStyle/>
                    <a:p>
                      <a:pPr algn="ctr"/>
                      <a:r>
                        <a:rPr lang="en-US" dirty="0"/>
                        <a:t>6</a:t>
                      </a:r>
                      <a:endParaRPr lang="hi-IN" dirty="0"/>
                    </a:p>
                  </a:txBody>
                  <a:tcPr/>
                </a:tc>
                <a:tc>
                  <a:txBody>
                    <a:bodyPr/>
                    <a:lstStyle/>
                    <a:p>
                      <a:r>
                        <a:rPr lang="en-US" dirty="0"/>
                        <a:t>200 x 6 = 1200</a:t>
                      </a:r>
                      <a:endParaRPr lang="hi-IN" dirty="0"/>
                    </a:p>
                  </a:txBody>
                  <a:tcPr/>
                </a:tc>
                <a:extLst>
                  <a:ext uri="{0D108BD9-81ED-4DB2-BD59-A6C34878D82A}">
                    <a16:rowId xmlns:a16="http://schemas.microsoft.com/office/drawing/2014/main" val="2019632854"/>
                  </a:ext>
                </a:extLst>
              </a:tr>
              <a:tr h="370840">
                <a:tc>
                  <a:txBody>
                    <a:bodyPr/>
                    <a:lstStyle/>
                    <a:p>
                      <a:r>
                        <a:rPr lang="en-US" dirty="0"/>
                        <a:t>Decoder IC</a:t>
                      </a:r>
                      <a:endParaRPr lang="hi-IN" dirty="0"/>
                    </a:p>
                  </a:txBody>
                  <a:tcPr/>
                </a:tc>
                <a:tc>
                  <a:txBody>
                    <a:bodyPr/>
                    <a:lstStyle/>
                    <a:p>
                      <a:pPr algn="ctr"/>
                      <a:r>
                        <a:rPr lang="en-US" dirty="0"/>
                        <a:t>6</a:t>
                      </a:r>
                      <a:endParaRPr lang="hi-IN" dirty="0"/>
                    </a:p>
                  </a:txBody>
                  <a:tcPr/>
                </a:tc>
                <a:tc>
                  <a:txBody>
                    <a:bodyPr/>
                    <a:lstStyle/>
                    <a:p>
                      <a:r>
                        <a:rPr lang="en-US" dirty="0"/>
                        <a:t>12 x 6 = 72</a:t>
                      </a:r>
                      <a:endParaRPr lang="hi-IN" dirty="0"/>
                    </a:p>
                  </a:txBody>
                  <a:tcPr/>
                </a:tc>
                <a:extLst>
                  <a:ext uri="{0D108BD9-81ED-4DB2-BD59-A6C34878D82A}">
                    <a16:rowId xmlns:a16="http://schemas.microsoft.com/office/drawing/2014/main" val="1999213430"/>
                  </a:ext>
                </a:extLst>
              </a:tr>
            </a:tbl>
          </a:graphicData>
        </a:graphic>
      </p:graphicFrame>
      <p:sp>
        <p:nvSpPr>
          <p:cNvPr id="8" name="TextBox 7">
            <a:extLst>
              <a:ext uri="{FF2B5EF4-FFF2-40B4-BE49-F238E27FC236}">
                <a16:creationId xmlns:a16="http://schemas.microsoft.com/office/drawing/2014/main" id="{9FEA3161-7DF2-4AD0-8A7A-673BD6A6C01C}"/>
              </a:ext>
            </a:extLst>
          </p:cNvPr>
          <p:cNvSpPr txBox="1"/>
          <p:nvPr/>
        </p:nvSpPr>
        <p:spPr>
          <a:xfrm>
            <a:off x="4092838" y="5026827"/>
            <a:ext cx="7786540" cy="523220"/>
          </a:xfrm>
          <a:prstGeom prst="rect">
            <a:avLst/>
          </a:prstGeom>
          <a:noFill/>
        </p:spPr>
        <p:txBody>
          <a:bodyPr wrap="square" rtlCol="0">
            <a:spAutoFit/>
          </a:bodyPr>
          <a:lstStyle/>
          <a:p>
            <a:r>
              <a:rPr lang="en-US" sz="2800" b="1" dirty="0"/>
              <a:t>Total cost of automated machine = Rs. 17,762</a:t>
            </a:r>
            <a:endParaRPr lang="hi-IN" sz="2800" b="1" dirty="0"/>
          </a:p>
        </p:txBody>
      </p:sp>
    </p:spTree>
    <p:extLst>
      <p:ext uri="{BB962C8B-B14F-4D97-AF65-F5344CB8AC3E}">
        <p14:creationId xmlns:p14="http://schemas.microsoft.com/office/powerpoint/2010/main" val="1920911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76EAF-07F4-4336-B0B4-D1EED3297450}"/>
              </a:ext>
            </a:extLst>
          </p:cNvPr>
          <p:cNvSpPr>
            <a:spLocks noGrp="1"/>
          </p:cNvSpPr>
          <p:nvPr>
            <p:ph type="title"/>
          </p:nvPr>
        </p:nvSpPr>
        <p:spPr/>
        <p:txBody>
          <a:bodyPr/>
          <a:lstStyle/>
          <a:p>
            <a:r>
              <a:rPr lang="en-US" dirty="0"/>
              <a:t>Cost </a:t>
            </a:r>
            <a:r>
              <a:rPr lang="en-US"/>
              <a:t>estimation (continued)</a:t>
            </a:r>
            <a:endParaRPr lang="hi-IN" dirty="0"/>
          </a:p>
        </p:txBody>
      </p:sp>
      <p:sp>
        <p:nvSpPr>
          <p:cNvPr id="4" name="TextBox 3">
            <a:extLst>
              <a:ext uri="{FF2B5EF4-FFF2-40B4-BE49-F238E27FC236}">
                <a16:creationId xmlns:a16="http://schemas.microsoft.com/office/drawing/2014/main" id="{06C20796-876E-4874-AF8F-381E1CB3A838}"/>
              </a:ext>
            </a:extLst>
          </p:cNvPr>
          <p:cNvSpPr txBox="1"/>
          <p:nvPr/>
        </p:nvSpPr>
        <p:spPr>
          <a:xfrm>
            <a:off x="3949831" y="942680"/>
            <a:ext cx="7560297" cy="4401205"/>
          </a:xfrm>
          <a:prstGeom prst="rect">
            <a:avLst/>
          </a:prstGeom>
          <a:noFill/>
        </p:spPr>
        <p:txBody>
          <a:bodyPr wrap="square" rtlCol="0">
            <a:spAutoFit/>
          </a:bodyPr>
          <a:lstStyle/>
          <a:p>
            <a:endParaRPr lang="en-US" sz="2000" dirty="0"/>
          </a:p>
          <a:p>
            <a:r>
              <a:rPr lang="en-US" sz="2000" dirty="0"/>
              <a:t>Approximate cost of raw materials(wood casing, metal sheets, clamps etc.)  = Rs. 10,000</a:t>
            </a:r>
          </a:p>
          <a:p>
            <a:endParaRPr lang="en-US" sz="2000" dirty="0"/>
          </a:p>
          <a:p>
            <a:r>
              <a:rPr lang="en-US" sz="2000" dirty="0"/>
              <a:t>Cost of automated machine = Rs. 17,762</a:t>
            </a:r>
          </a:p>
          <a:p>
            <a:endParaRPr lang="en-US" sz="2000" dirty="0"/>
          </a:p>
          <a:p>
            <a:r>
              <a:rPr lang="en-US" sz="2000" dirty="0"/>
              <a:t>Approximate Power supply per month for 24 hours functioning = Rs. 8,000</a:t>
            </a:r>
            <a:br>
              <a:rPr lang="en-US" sz="2000" dirty="0"/>
            </a:br>
            <a:br>
              <a:rPr lang="en-US" sz="2000" dirty="0"/>
            </a:br>
            <a:r>
              <a:rPr lang="en-US" sz="2000" dirty="0"/>
              <a:t>Approximate maintenance charges per month = Rs. 5,000</a:t>
            </a:r>
          </a:p>
          <a:p>
            <a:endParaRPr lang="en-US" sz="2000" dirty="0"/>
          </a:p>
          <a:p>
            <a:r>
              <a:rPr lang="en-US" sz="2000" dirty="0"/>
              <a:t>Approximate expenditure on the mechanism per month = Rs. 13,000</a:t>
            </a:r>
          </a:p>
          <a:p>
            <a:endParaRPr lang="en-US" sz="2000" dirty="0"/>
          </a:p>
          <a:p>
            <a:r>
              <a:rPr lang="en-US" sz="2000" dirty="0"/>
              <a:t>One-time investment cost = Rs. 27,762</a:t>
            </a:r>
            <a:endParaRPr lang="hi-IN" sz="2000" dirty="0"/>
          </a:p>
        </p:txBody>
      </p:sp>
    </p:spTree>
    <p:extLst>
      <p:ext uri="{BB962C8B-B14F-4D97-AF65-F5344CB8AC3E}">
        <p14:creationId xmlns:p14="http://schemas.microsoft.com/office/powerpoint/2010/main" val="25962701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D0B3C9-AC22-4ED5-BB24-E9ABC7A426F5}"/>
              </a:ext>
            </a:extLst>
          </p:cNvPr>
          <p:cNvSpPr>
            <a:spLocks noGrp="1"/>
          </p:cNvSpPr>
          <p:nvPr>
            <p:ph type="title"/>
          </p:nvPr>
        </p:nvSpPr>
        <p:spPr/>
        <p:txBody>
          <a:bodyPr/>
          <a:lstStyle/>
          <a:p>
            <a:r>
              <a:rPr lang="en-IN" dirty="0"/>
              <a:t>Economic estimate per month</a:t>
            </a:r>
            <a:br>
              <a:rPr lang="en-IN" dirty="0"/>
            </a:br>
            <a:endParaRPr lang="hi-IN" dirty="0"/>
          </a:p>
        </p:txBody>
      </p:sp>
      <p:graphicFrame>
        <p:nvGraphicFramePr>
          <p:cNvPr id="6" name="Content Placeholder 5">
            <a:extLst>
              <a:ext uri="{FF2B5EF4-FFF2-40B4-BE49-F238E27FC236}">
                <a16:creationId xmlns:a16="http://schemas.microsoft.com/office/drawing/2014/main" id="{A4B3771A-BCCE-4E4E-8A8A-8F6947C0C5A4}"/>
              </a:ext>
            </a:extLst>
          </p:cNvPr>
          <p:cNvGraphicFramePr>
            <a:graphicFrameLocks noGrp="1"/>
          </p:cNvGraphicFramePr>
          <p:nvPr>
            <p:ph idx="1"/>
            <p:extLst>
              <p:ext uri="{D42A27DB-BD31-4B8C-83A1-F6EECF244321}">
                <p14:modId xmlns:p14="http://schemas.microsoft.com/office/powerpoint/2010/main" val="1014953802"/>
              </p:ext>
            </p:extLst>
          </p:nvPr>
        </p:nvGraphicFramePr>
        <p:xfrm>
          <a:off x="3868738" y="863600"/>
          <a:ext cx="7315200" cy="512127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3674522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280CD-FEE7-4278-9400-720C9BA36783}"/>
              </a:ext>
            </a:extLst>
          </p:cNvPr>
          <p:cNvSpPr>
            <a:spLocks noGrp="1"/>
          </p:cNvSpPr>
          <p:nvPr>
            <p:ph type="ctrTitle"/>
          </p:nvPr>
        </p:nvSpPr>
        <p:spPr>
          <a:xfrm>
            <a:off x="646862" y="1590261"/>
            <a:ext cx="7923135" cy="3824179"/>
          </a:xfrm>
        </p:spPr>
        <p:txBody>
          <a:bodyPr>
            <a:normAutofit fontScale="90000"/>
          </a:bodyPr>
          <a:lstStyle/>
          <a:p>
            <a:pPr algn="ctr"/>
            <a:r>
              <a:rPr lang="en-US" sz="5300" b="1" dirty="0">
                <a:latin typeface="Times New Roman" panose="02020603050405020304" pitchFamily="18" charset="0"/>
                <a:cs typeface="Times New Roman" panose="02020603050405020304" pitchFamily="18" charset="0"/>
              </a:rPr>
              <a:t>Automated Parcel Sorting</a:t>
            </a:r>
            <a:br>
              <a:rPr lang="en-US" sz="5300" b="1" dirty="0">
                <a:latin typeface="Times New Roman" panose="02020603050405020304" pitchFamily="18" charset="0"/>
                <a:cs typeface="Times New Roman" panose="02020603050405020304" pitchFamily="18" charset="0"/>
              </a:rPr>
            </a:br>
            <a:r>
              <a:rPr lang="en-US" sz="5300" b="1" dirty="0">
                <a:latin typeface="Times New Roman" panose="02020603050405020304" pitchFamily="18" charset="0"/>
                <a:cs typeface="Times New Roman" panose="02020603050405020304" pitchFamily="18" charset="0"/>
              </a:rPr>
              <a:t>Using</a:t>
            </a:r>
            <a:br>
              <a:rPr lang="en-US" sz="5300" b="1" dirty="0">
                <a:latin typeface="Times New Roman" panose="02020603050405020304" pitchFamily="18" charset="0"/>
                <a:cs typeface="Times New Roman" panose="02020603050405020304" pitchFamily="18" charset="0"/>
              </a:rPr>
            </a:br>
            <a:r>
              <a:rPr lang="en-US" sz="5300" b="1" dirty="0">
                <a:latin typeface="Times New Roman" panose="02020603050405020304" pitchFamily="18" charset="0"/>
                <a:cs typeface="Times New Roman" panose="02020603050405020304" pitchFamily="18" charset="0"/>
              </a:rPr>
              <a:t>OCR &amp; PTL Solution </a:t>
            </a:r>
            <a:br>
              <a:rPr lang="en-US" sz="4400" b="1" dirty="0">
                <a:latin typeface="Times New Roman" panose="02020603050405020304" pitchFamily="18" charset="0"/>
                <a:cs typeface="Times New Roman" panose="02020603050405020304" pitchFamily="18" charset="0"/>
              </a:rPr>
            </a:br>
            <a:br>
              <a:rPr lang="en-US" sz="4400" b="1" dirty="0">
                <a:latin typeface="Times New Roman" panose="02020603050405020304" pitchFamily="18" charset="0"/>
                <a:cs typeface="Times New Roman" panose="02020603050405020304" pitchFamily="18" charset="0"/>
              </a:rPr>
            </a:br>
            <a:br>
              <a:rPr lang="en-US" sz="4400" b="1" dirty="0">
                <a:latin typeface="Times New Roman" panose="02020603050405020304" pitchFamily="18" charset="0"/>
                <a:cs typeface="Times New Roman" panose="02020603050405020304" pitchFamily="18" charset="0"/>
              </a:rPr>
            </a:br>
            <a:br>
              <a:rPr lang="en-US" sz="4400" b="1" dirty="0">
                <a:latin typeface="Times New Roman" panose="02020603050405020304" pitchFamily="18" charset="0"/>
                <a:cs typeface="Times New Roman" panose="02020603050405020304" pitchFamily="18" charset="0"/>
              </a:rPr>
            </a:br>
            <a:endParaRPr lang="hi-IN" sz="4400" dirty="0"/>
          </a:p>
        </p:txBody>
      </p:sp>
      <p:pic>
        <p:nvPicPr>
          <p:cNvPr id="3074" name="Picture 2" descr="C:\Users\RK Carbon\Desktop\Warehouse-Automation.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2690" y="3278043"/>
            <a:ext cx="7620000" cy="2698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11107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F2A36824-F1CC-471F-BB1D-856347DB1278}"/>
              </a:ext>
            </a:extLst>
          </p:cNvPr>
          <p:cNvSpPr>
            <a:spLocks noGrp="1"/>
          </p:cNvSpPr>
          <p:nvPr>
            <p:ph type="subTitle" idx="1"/>
          </p:nvPr>
        </p:nvSpPr>
        <p:spPr>
          <a:xfrm>
            <a:off x="725556" y="2156792"/>
            <a:ext cx="7699598" cy="4213046"/>
          </a:xfrm>
        </p:spPr>
        <p:txBody>
          <a:bodyPr>
            <a:normAutofit/>
          </a:bodyPr>
          <a:lstStyle/>
          <a:p>
            <a:pPr algn="ctr"/>
            <a:r>
              <a:rPr lang="en-US" sz="6000" dirty="0">
                <a:latin typeface="+mj-lt"/>
              </a:rPr>
              <a:t>Semi – Manual Parcel Sorting using PTL solution</a:t>
            </a:r>
            <a:endParaRPr lang="hi-IN" sz="6000" dirty="0">
              <a:latin typeface="+mj-lt"/>
            </a:endParaRPr>
          </a:p>
        </p:txBody>
      </p:sp>
    </p:spTree>
    <p:extLst>
      <p:ext uri="{BB962C8B-B14F-4D97-AF65-F5344CB8AC3E}">
        <p14:creationId xmlns:p14="http://schemas.microsoft.com/office/powerpoint/2010/main" val="7497470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C3420-0947-4055-99F0-6AD34A52C076}"/>
              </a:ext>
            </a:extLst>
          </p:cNvPr>
          <p:cNvSpPr>
            <a:spLocks noGrp="1"/>
          </p:cNvSpPr>
          <p:nvPr>
            <p:ph type="title"/>
          </p:nvPr>
        </p:nvSpPr>
        <p:spPr/>
        <p:txBody>
          <a:bodyPr/>
          <a:lstStyle/>
          <a:p>
            <a:r>
              <a:rPr lang="en-US" dirty="0"/>
              <a:t>Goals and Objectives of semi-manual sorting</a:t>
            </a:r>
            <a:endParaRPr lang="hi-IN" dirty="0"/>
          </a:p>
        </p:txBody>
      </p:sp>
      <p:sp>
        <p:nvSpPr>
          <p:cNvPr id="3" name="Content Placeholder 2">
            <a:extLst>
              <a:ext uri="{FF2B5EF4-FFF2-40B4-BE49-F238E27FC236}">
                <a16:creationId xmlns:a16="http://schemas.microsoft.com/office/drawing/2014/main" id="{A394B8F0-D229-460E-ADBB-970B0A2EF7A9}"/>
              </a:ext>
            </a:extLst>
          </p:cNvPr>
          <p:cNvSpPr>
            <a:spLocks noGrp="1"/>
          </p:cNvSpPr>
          <p:nvPr>
            <p:ph idx="1"/>
          </p:nvPr>
        </p:nvSpPr>
        <p:spPr/>
        <p:txBody>
          <a:bodyPr/>
          <a:lstStyle/>
          <a:p>
            <a:pPr>
              <a:buClrTx/>
            </a:pPr>
            <a:r>
              <a:rPr lang="en-US" sz="2200" dirty="0">
                <a:solidFill>
                  <a:schemeClr val="tx1"/>
                </a:solidFill>
              </a:rPr>
              <a:t>Employment opportunity for unskilled labor in the village areas</a:t>
            </a:r>
          </a:p>
          <a:p>
            <a:pPr>
              <a:buClrTx/>
            </a:pPr>
            <a:r>
              <a:rPr lang="en-US" sz="2200" dirty="0">
                <a:solidFill>
                  <a:schemeClr val="tx1"/>
                </a:solidFill>
              </a:rPr>
              <a:t>Give the rural citizens of India a chance at a secure living</a:t>
            </a:r>
          </a:p>
          <a:p>
            <a:pPr>
              <a:buClrTx/>
            </a:pPr>
            <a:r>
              <a:rPr lang="en-US" sz="2200" dirty="0">
                <a:solidFill>
                  <a:schemeClr val="tx1"/>
                </a:solidFill>
              </a:rPr>
              <a:t>Cost effective for the government</a:t>
            </a:r>
          </a:p>
          <a:p>
            <a:pPr>
              <a:buClrTx/>
            </a:pPr>
            <a:r>
              <a:rPr lang="en-US" sz="2200" dirty="0">
                <a:solidFill>
                  <a:schemeClr val="tx1"/>
                </a:solidFill>
              </a:rPr>
              <a:t>Time efficient as to reduces the time required for sorting </a:t>
            </a:r>
          </a:p>
          <a:p>
            <a:pPr>
              <a:buClrTx/>
            </a:pPr>
            <a:r>
              <a:rPr lang="en-US" sz="2200" dirty="0">
                <a:solidFill>
                  <a:schemeClr val="tx1"/>
                </a:solidFill>
              </a:rPr>
              <a:t>Reduces percentage of human error increasing the over all efficiency of the process.</a:t>
            </a:r>
            <a:endParaRPr lang="hi-IN" sz="2200" dirty="0">
              <a:solidFill>
                <a:schemeClr val="tx1"/>
              </a:solidFill>
            </a:endParaRPr>
          </a:p>
          <a:p>
            <a:endParaRPr lang="hi-IN" dirty="0"/>
          </a:p>
        </p:txBody>
      </p:sp>
    </p:spTree>
    <p:extLst>
      <p:ext uri="{BB962C8B-B14F-4D97-AF65-F5344CB8AC3E}">
        <p14:creationId xmlns:p14="http://schemas.microsoft.com/office/powerpoint/2010/main" val="16466135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Flow of action implemented</a:t>
            </a:r>
          </a:p>
        </p:txBody>
      </p:sp>
      <p:sp>
        <p:nvSpPr>
          <p:cNvPr id="19" name="Oval 18">
            <a:extLst>
              <a:ext uri="{FF2B5EF4-FFF2-40B4-BE49-F238E27FC236}">
                <a16:creationId xmlns:a16="http://schemas.microsoft.com/office/drawing/2014/main" id="{8F0EB786-94DC-41B0-9090-2470199BC493}"/>
              </a:ext>
            </a:extLst>
          </p:cNvPr>
          <p:cNvSpPr/>
          <p:nvPr/>
        </p:nvSpPr>
        <p:spPr>
          <a:xfrm>
            <a:off x="3856086" y="5105224"/>
            <a:ext cx="1776171" cy="10191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Parcel sorted</a:t>
            </a:r>
            <a:endParaRPr lang="hi-IN" dirty="0"/>
          </a:p>
        </p:txBody>
      </p:sp>
      <p:sp>
        <p:nvSpPr>
          <p:cNvPr id="20" name="Arrow: Right 2">
            <a:extLst>
              <a:ext uri="{FF2B5EF4-FFF2-40B4-BE49-F238E27FC236}">
                <a16:creationId xmlns:a16="http://schemas.microsoft.com/office/drawing/2014/main" id="{59B860F6-6810-4480-B0D6-F9B44C5B1370}"/>
              </a:ext>
            </a:extLst>
          </p:cNvPr>
          <p:cNvSpPr/>
          <p:nvPr/>
        </p:nvSpPr>
        <p:spPr>
          <a:xfrm>
            <a:off x="5975389" y="1061103"/>
            <a:ext cx="982719" cy="13102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i-IN"/>
          </a:p>
        </p:txBody>
      </p:sp>
      <p:sp>
        <p:nvSpPr>
          <p:cNvPr id="21" name="Rectangle 20">
            <a:extLst>
              <a:ext uri="{FF2B5EF4-FFF2-40B4-BE49-F238E27FC236}">
                <a16:creationId xmlns:a16="http://schemas.microsoft.com/office/drawing/2014/main" id="{D93D3213-7070-4AD0-9981-B2D16E0E4E92}"/>
              </a:ext>
            </a:extLst>
          </p:cNvPr>
          <p:cNvSpPr/>
          <p:nvPr/>
        </p:nvSpPr>
        <p:spPr>
          <a:xfrm>
            <a:off x="7109568" y="617060"/>
            <a:ext cx="1543229" cy="10191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Barcode Scanner</a:t>
            </a:r>
            <a:endParaRPr lang="hi-IN" dirty="0"/>
          </a:p>
        </p:txBody>
      </p:sp>
      <p:sp>
        <p:nvSpPr>
          <p:cNvPr id="22" name="Arrow: Right 4">
            <a:extLst>
              <a:ext uri="{FF2B5EF4-FFF2-40B4-BE49-F238E27FC236}">
                <a16:creationId xmlns:a16="http://schemas.microsoft.com/office/drawing/2014/main" id="{0EAB489E-D0E6-4523-A4E1-0188288C27A2}"/>
              </a:ext>
            </a:extLst>
          </p:cNvPr>
          <p:cNvSpPr/>
          <p:nvPr/>
        </p:nvSpPr>
        <p:spPr>
          <a:xfrm>
            <a:off x="8915330" y="1069294"/>
            <a:ext cx="982719" cy="13102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i-IN"/>
          </a:p>
        </p:txBody>
      </p:sp>
      <p:sp>
        <p:nvSpPr>
          <p:cNvPr id="23" name="Rectangle 22">
            <a:extLst>
              <a:ext uri="{FF2B5EF4-FFF2-40B4-BE49-F238E27FC236}">
                <a16:creationId xmlns:a16="http://schemas.microsoft.com/office/drawing/2014/main" id="{0A466426-5F7A-4A63-B23C-1650F7214B2D}"/>
              </a:ext>
            </a:extLst>
          </p:cNvPr>
          <p:cNvSpPr/>
          <p:nvPr/>
        </p:nvSpPr>
        <p:spPr>
          <a:xfrm>
            <a:off x="9986411" y="617060"/>
            <a:ext cx="1776171" cy="10191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Database</a:t>
            </a:r>
            <a:endParaRPr lang="hi-IN" dirty="0"/>
          </a:p>
        </p:txBody>
      </p:sp>
      <p:sp>
        <p:nvSpPr>
          <p:cNvPr id="24" name="Arrow: Down 6">
            <a:extLst>
              <a:ext uri="{FF2B5EF4-FFF2-40B4-BE49-F238E27FC236}">
                <a16:creationId xmlns:a16="http://schemas.microsoft.com/office/drawing/2014/main" id="{16EA4221-54F6-4402-8F3E-27F556EC020D}"/>
              </a:ext>
            </a:extLst>
          </p:cNvPr>
          <p:cNvSpPr/>
          <p:nvPr/>
        </p:nvSpPr>
        <p:spPr>
          <a:xfrm>
            <a:off x="10788731" y="1947541"/>
            <a:ext cx="189264" cy="74795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i-IN" dirty="0"/>
          </a:p>
        </p:txBody>
      </p:sp>
      <p:sp>
        <p:nvSpPr>
          <p:cNvPr id="25" name="Rectangle 24">
            <a:extLst>
              <a:ext uri="{FF2B5EF4-FFF2-40B4-BE49-F238E27FC236}">
                <a16:creationId xmlns:a16="http://schemas.microsoft.com/office/drawing/2014/main" id="{72B1D0A1-28FD-4C45-AC12-FE2ED38E6B32}"/>
              </a:ext>
            </a:extLst>
          </p:cNvPr>
          <p:cNvSpPr/>
          <p:nvPr/>
        </p:nvSpPr>
        <p:spPr>
          <a:xfrm>
            <a:off x="9995277" y="2852906"/>
            <a:ext cx="1776171" cy="10191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Communication with </a:t>
            </a:r>
            <a:br>
              <a:rPr lang="en-US" dirty="0"/>
            </a:br>
            <a:r>
              <a:rPr lang="en-US" dirty="0"/>
              <a:t>Arduino</a:t>
            </a:r>
            <a:endParaRPr lang="hi-IN" dirty="0"/>
          </a:p>
        </p:txBody>
      </p:sp>
      <p:sp>
        <p:nvSpPr>
          <p:cNvPr id="26" name="Arrow: Down 8">
            <a:extLst>
              <a:ext uri="{FF2B5EF4-FFF2-40B4-BE49-F238E27FC236}">
                <a16:creationId xmlns:a16="http://schemas.microsoft.com/office/drawing/2014/main" id="{980913BC-8009-47DC-B8D1-541F06E88778}"/>
              </a:ext>
            </a:extLst>
          </p:cNvPr>
          <p:cNvSpPr/>
          <p:nvPr/>
        </p:nvSpPr>
        <p:spPr>
          <a:xfrm>
            <a:off x="10779863" y="4112084"/>
            <a:ext cx="189265" cy="6697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i-IN"/>
          </a:p>
        </p:txBody>
      </p:sp>
      <p:sp>
        <p:nvSpPr>
          <p:cNvPr id="27" name="Rectangle 26">
            <a:extLst>
              <a:ext uri="{FF2B5EF4-FFF2-40B4-BE49-F238E27FC236}">
                <a16:creationId xmlns:a16="http://schemas.microsoft.com/office/drawing/2014/main" id="{9C2019E2-8BCF-432C-A0ED-B1639C5D4A78}"/>
              </a:ext>
            </a:extLst>
          </p:cNvPr>
          <p:cNvSpPr/>
          <p:nvPr/>
        </p:nvSpPr>
        <p:spPr>
          <a:xfrm>
            <a:off x="9995277" y="5164680"/>
            <a:ext cx="1776171" cy="10191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Selection of destination baggage</a:t>
            </a:r>
            <a:endParaRPr lang="hi-IN" dirty="0"/>
          </a:p>
        </p:txBody>
      </p:sp>
      <p:sp>
        <p:nvSpPr>
          <p:cNvPr id="28" name="Arrow: Left 10">
            <a:extLst>
              <a:ext uri="{FF2B5EF4-FFF2-40B4-BE49-F238E27FC236}">
                <a16:creationId xmlns:a16="http://schemas.microsoft.com/office/drawing/2014/main" id="{02C4C8F5-D99C-41A1-8E43-DD36A66F6C01}"/>
              </a:ext>
            </a:extLst>
          </p:cNvPr>
          <p:cNvSpPr/>
          <p:nvPr/>
        </p:nvSpPr>
        <p:spPr>
          <a:xfrm>
            <a:off x="8907825" y="5614781"/>
            <a:ext cx="982719" cy="13102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i-IN"/>
          </a:p>
        </p:txBody>
      </p:sp>
      <p:sp>
        <p:nvSpPr>
          <p:cNvPr id="29" name="Rectangle 28">
            <a:extLst>
              <a:ext uri="{FF2B5EF4-FFF2-40B4-BE49-F238E27FC236}">
                <a16:creationId xmlns:a16="http://schemas.microsoft.com/office/drawing/2014/main" id="{1508F062-D090-479E-8547-D0BB8D6FA9FF}"/>
              </a:ext>
            </a:extLst>
          </p:cNvPr>
          <p:cNvSpPr/>
          <p:nvPr/>
        </p:nvSpPr>
        <p:spPr>
          <a:xfrm>
            <a:off x="7109568" y="5164680"/>
            <a:ext cx="1543229" cy="10191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LED of the baggage turns ON</a:t>
            </a:r>
            <a:endParaRPr lang="hi-IN" dirty="0"/>
          </a:p>
        </p:txBody>
      </p:sp>
      <p:sp>
        <p:nvSpPr>
          <p:cNvPr id="30" name="Arrow: Left 12">
            <a:extLst>
              <a:ext uri="{FF2B5EF4-FFF2-40B4-BE49-F238E27FC236}">
                <a16:creationId xmlns:a16="http://schemas.microsoft.com/office/drawing/2014/main" id="{4AEB8D8E-F6B2-4604-8A28-2B56926FCA52}"/>
              </a:ext>
            </a:extLst>
          </p:cNvPr>
          <p:cNvSpPr/>
          <p:nvPr/>
        </p:nvSpPr>
        <p:spPr>
          <a:xfrm>
            <a:off x="6026344" y="5614781"/>
            <a:ext cx="880807" cy="13102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i-IN"/>
          </a:p>
        </p:txBody>
      </p:sp>
      <p:sp>
        <p:nvSpPr>
          <p:cNvPr id="31" name="Oval 30">
            <a:extLst>
              <a:ext uri="{FF2B5EF4-FFF2-40B4-BE49-F238E27FC236}">
                <a16:creationId xmlns:a16="http://schemas.microsoft.com/office/drawing/2014/main" id="{AAB1B35E-9E00-4BE2-BD40-22726447E669}"/>
              </a:ext>
            </a:extLst>
          </p:cNvPr>
          <p:cNvSpPr/>
          <p:nvPr/>
        </p:nvSpPr>
        <p:spPr>
          <a:xfrm>
            <a:off x="3700413" y="517018"/>
            <a:ext cx="2087515" cy="123558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Enter parcel sorting process</a:t>
            </a:r>
            <a:endParaRPr lang="hi-IN" dirty="0"/>
          </a:p>
        </p:txBody>
      </p:sp>
    </p:spTree>
    <p:extLst>
      <p:ext uri="{BB962C8B-B14F-4D97-AF65-F5344CB8AC3E}">
        <p14:creationId xmlns:p14="http://schemas.microsoft.com/office/powerpoint/2010/main" val="32832229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46050-0B77-4574-8FFB-915F56D9CEB7}"/>
              </a:ext>
            </a:extLst>
          </p:cNvPr>
          <p:cNvSpPr>
            <a:spLocks noGrp="1"/>
          </p:cNvSpPr>
          <p:nvPr>
            <p:ph type="title"/>
          </p:nvPr>
        </p:nvSpPr>
        <p:spPr/>
        <p:txBody>
          <a:bodyPr/>
          <a:lstStyle/>
          <a:p>
            <a:r>
              <a:rPr lang="en-US" dirty="0"/>
              <a:t>Description of  secondary sorting mechanism</a:t>
            </a:r>
            <a:endParaRPr lang="hi-IN" dirty="0"/>
          </a:p>
        </p:txBody>
      </p:sp>
      <p:sp>
        <p:nvSpPr>
          <p:cNvPr id="3" name="Content Placeholder 2">
            <a:extLst>
              <a:ext uri="{FF2B5EF4-FFF2-40B4-BE49-F238E27FC236}">
                <a16:creationId xmlns:a16="http://schemas.microsoft.com/office/drawing/2014/main" id="{647CA512-21FA-4339-A211-5B78F022F272}"/>
              </a:ext>
            </a:extLst>
          </p:cNvPr>
          <p:cNvSpPr>
            <a:spLocks noGrp="1"/>
          </p:cNvSpPr>
          <p:nvPr>
            <p:ph idx="1"/>
          </p:nvPr>
        </p:nvSpPr>
        <p:spPr/>
        <p:txBody>
          <a:bodyPr/>
          <a:lstStyle/>
          <a:p>
            <a:pPr>
              <a:buClrTx/>
            </a:pPr>
            <a:r>
              <a:rPr lang="en-US" sz="2400" dirty="0">
                <a:solidFill>
                  <a:schemeClr val="tx1"/>
                </a:solidFill>
              </a:rPr>
              <a:t>The secondary sorting mechanism is implemented here with the help of PTL solution which can be emphasized as “Put To Light ” Solution.</a:t>
            </a:r>
          </a:p>
          <a:p>
            <a:pPr>
              <a:buClrTx/>
            </a:pPr>
            <a:r>
              <a:rPr lang="en-US" sz="2400" dirty="0">
                <a:solidFill>
                  <a:schemeClr val="tx1"/>
                </a:solidFill>
              </a:rPr>
              <a:t>Put to Light solution is an effective way to reduce cost of implementation and running the mechanism .</a:t>
            </a:r>
          </a:p>
          <a:p>
            <a:pPr>
              <a:buClrTx/>
            </a:pPr>
            <a:r>
              <a:rPr lang="en-US" sz="2400" dirty="0">
                <a:solidFill>
                  <a:schemeClr val="tx1"/>
                </a:solidFill>
              </a:rPr>
              <a:t>It works on the basis that when the barcode is read , it checks for the destination and based on the destination it will glow a light based on which the bag has to be placed in.</a:t>
            </a:r>
          </a:p>
          <a:p>
            <a:endParaRPr lang="hi-IN" dirty="0">
              <a:solidFill>
                <a:schemeClr val="tx1"/>
              </a:solidFill>
            </a:endParaRPr>
          </a:p>
        </p:txBody>
      </p:sp>
    </p:spTree>
    <p:extLst>
      <p:ext uri="{BB962C8B-B14F-4D97-AF65-F5344CB8AC3E}">
        <p14:creationId xmlns:p14="http://schemas.microsoft.com/office/powerpoint/2010/main" val="20531490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PTL ?</a:t>
            </a:r>
          </a:p>
        </p:txBody>
      </p:sp>
      <p:sp>
        <p:nvSpPr>
          <p:cNvPr id="3" name="Content Placeholder 2"/>
          <p:cNvSpPr>
            <a:spLocks noGrp="1"/>
          </p:cNvSpPr>
          <p:nvPr>
            <p:ph idx="1"/>
          </p:nvPr>
        </p:nvSpPr>
        <p:spPr>
          <a:xfrm>
            <a:off x="3933922" y="0"/>
            <a:ext cx="7315200" cy="5120640"/>
          </a:xfrm>
        </p:spPr>
        <p:txBody>
          <a:bodyPr>
            <a:normAutofit/>
          </a:bodyPr>
          <a:lstStyle/>
          <a:p>
            <a:pPr>
              <a:buClrTx/>
            </a:pPr>
            <a:r>
              <a:rPr lang="en-US" sz="1800" dirty="0">
                <a:solidFill>
                  <a:schemeClr val="tx1"/>
                </a:solidFill>
              </a:rPr>
              <a:t>The PTL solution is usually employed for order assortment, product consolidation, tracking, traceability, kitting, product assembly, replenishment, packaging, validation, and slotting, among others.</a:t>
            </a:r>
          </a:p>
          <a:p>
            <a:pPr>
              <a:buClrTx/>
            </a:pPr>
            <a:r>
              <a:rPr lang="en-US" sz="1800" dirty="0">
                <a:solidFill>
                  <a:schemeClr val="tx1"/>
                </a:solidFill>
              </a:rPr>
              <a:t>When products arrive at the assortment zones, their barcode is scanned, thus illuminating the corresponding displays and providing an exact instruction of where should the product be placed. </a:t>
            </a:r>
          </a:p>
          <a:p>
            <a:pPr>
              <a:buClrTx/>
            </a:pPr>
            <a:r>
              <a:rPr lang="en-US" sz="1800" dirty="0">
                <a:solidFill>
                  <a:schemeClr val="tx1"/>
                </a:solidFill>
              </a:rPr>
              <a:t>Operators immediately confirm the operation. An inventory control is provided, which allows identifying the order status; all of this in real time. Additionally, this control identifies the time needed for completion regarding the productivity currently handled by the system.</a:t>
            </a:r>
          </a:p>
        </p:txBody>
      </p:sp>
      <p:pic>
        <p:nvPicPr>
          <p:cNvPr id="1026" name="Picture 2" descr="C:\Users\RK Carbon\Desktop\put-to-light-amsor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36328" y="4206728"/>
            <a:ext cx="6105525" cy="2105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89969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2899E-CA9C-4FBD-AA6D-826F31328162}"/>
              </a:ext>
            </a:extLst>
          </p:cNvPr>
          <p:cNvSpPr>
            <a:spLocks noGrp="1"/>
          </p:cNvSpPr>
          <p:nvPr>
            <p:ph type="title"/>
          </p:nvPr>
        </p:nvSpPr>
        <p:spPr/>
        <p:txBody>
          <a:bodyPr/>
          <a:lstStyle/>
          <a:p>
            <a:r>
              <a:rPr lang="en-US" dirty="0"/>
              <a:t>Mechanism of PTL Solution</a:t>
            </a:r>
            <a:endParaRPr lang="hi-IN" dirty="0"/>
          </a:p>
        </p:txBody>
      </p:sp>
      <p:pic>
        <p:nvPicPr>
          <p:cNvPr id="4" name="Untitled-1-Recovered">
            <a:hlinkClick r:id="" action="ppaction://media"/>
            <a:extLst>
              <a:ext uri="{FF2B5EF4-FFF2-40B4-BE49-F238E27FC236}">
                <a16:creationId xmlns:a16="http://schemas.microsoft.com/office/drawing/2014/main" id="{BA0F5E13-813E-4B8D-AE45-42ECF2C3829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854019" y="1043122"/>
            <a:ext cx="6128208" cy="4377291"/>
          </a:xfrm>
          <a:prstGeom prst="rect">
            <a:avLst/>
          </a:prstGeom>
        </p:spPr>
      </p:pic>
    </p:spTree>
    <p:extLst>
      <p:ext uri="{BB962C8B-B14F-4D97-AF65-F5344CB8AC3E}">
        <p14:creationId xmlns:p14="http://schemas.microsoft.com/office/powerpoint/2010/main" val="4073293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2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1623E-37A0-41E7-A674-6780B71A8AA4}"/>
              </a:ext>
            </a:extLst>
          </p:cNvPr>
          <p:cNvSpPr>
            <a:spLocks noGrp="1"/>
          </p:cNvSpPr>
          <p:nvPr>
            <p:ph type="title"/>
          </p:nvPr>
        </p:nvSpPr>
        <p:spPr/>
        <p:txBody>
          <a:bodyPr/>
          <a:lstStyle/>
          <a:p>
            <a:r>
              <a:rPr lang="en-US" dirty="0"/>
              <a:t>Benefits of Semi-Manual Sorting mechanism</a:t>
            </a:r>
            <a:endParaRPr lang="hi-IN" dirty="0"/>
          </a:p>
        </p:txBody>
      </p:sp>
      <p:sp>
        <p:nvSpPr>
          <p:cNvPr id="3" name="Content Placeholder 2">
            <a:extLst>
              <a:ext uri="{FF2B5EF4-FFF2-40B4-BE49-F238E27FC236}">
                <a16:creationId xmlns:a16="http://schemas.microsoft.com/office/drawing/2014/main" id="{6F2D9EC9-3282-493D-AB6A-C188BC015A25}"/>
              </a:ext>
            </a:extLst>
          </p:cNvPr>
          <p:cNvSpPr>
            <a:spLocks noGrp="1"/>
          </p:cNvSpPr>
          <p:nvPr>
            <p:ph idx="1"/>
          </p:nvPr>
        </p:nvSpPr>
        <p:spPr>
          <a:xfrm>
            <a:off x="3859841" y="788694"/>
            <a:ext cx="7315200" cy="5120640"/>
          </a:xfrm>
        </p:spPr>
        <p:txBody>
          <a:bodyPr>
            <a:normAutofit/>
          </a:bodyPr>
          <a:lstStyle/>
          <a:p>
            <a:pPr>
              <a:buClrTx/>
            </a:pPr>
            <a:r>
              <a:rPr lang="en-US" sz="2400" dirty="0">
                <a:solidFill>
                  <a:schemeClr val="tx1"/>
                </a:solidFill>
              </a:rPr>
              <a:t>Employment opportunity for unskilled labor in the village areas</a:t>
            </a:r>
          </a:p>
          <a:p>
            <a:pPr>
              <a:buClrTx/>
            </a:pPr>
            <a:r>
              <a:rPr lang="en-US" sz="2400" dirty="0">
                <a:solidFill>
                  <a:schemeClr val="tx1"/>
                </a:solidFill>
              </a:rPr>
              <a:t>Give the rural citizens of India a chance at a secure living</a:t>
            </a:r>
          </a:p>
          <a:p>
            <a:pPr>
              <a:buClrTx/>
            </a:pPr>
            <a:r>
              <a:rPr lang="en-US" sz="2400" dirty="0">
                <a:solidFill>
                  <a:schemeClr val="tx1"/>
                </a:solidFill>
              </a:rPr>
              <a:t>Cost effective for the government</a:t>
            </a:r>
          </a:p>
          <a:p>
            <a:pPr>
              <a:buClrTx/>
            </a:pPr>
            <a:r>
              <a:rPr lang="en-US" sz="2400" dirty="0">
                <a:solidFill>
                  <a:schemeClr val="tx1"/>
                </a:solidFill>
              </a:rPr>
              <a:t>Time efficient as to reduces the time required for sorting </a:t>
            </a:r>
          </a:p>
          <a:p>
            <a:pPr>
              <a:buClrTx/>
            </a:pPr>
            <a:r>
              <a:rPr lang="en-US" sz="2400" dirty="0">
                <a:solidFill>
                  <a:schemeClr val="tx1"/>
                </a:solidFill>
              </a:rPr>
              <a:t>Low maintenance cost</a:t>
            </a:r>
          </a:p>
          <a:p>
            <a:pPr>
              <a:buClrTx/>
            </a:pPr>
            <a:r>
              <a:rPr lang="en-US" sz="2400" dirty="0">
                <a:solidFill>
                  <a:schemeClr val="tx1"/>
                </a:solidFill>
              </a:rPr>
              <a:t>Reduces percentage of human error.</a:t>
            </a:r>
          </a:p>
          <a:p>
            <a:pPr>
              <a:buClrTx/>
            </a:pPr>
            <a:r>
              <a:rPr lang="en-US" sz="2400" dirty="0">
                <a:solidFill>
                  <a:schemeClr val="tx1"/>
                </a:solidFill>
              </a:rPr>
              <a:t>Easy to use</a:t>
            </a:r>
          </a:p>
        </p:txBody>
      </p:sp>
    </p:spTree>
    <p:extLst>
      <p:ext uri="{BB962C8B-B14F-4D97-AF65-F5344CB8AC3E}">
        <p14:creationId xmlns:p14="http://schemas.microsoft.com/office/powerpoint/2010/main" val="18925146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Woman empowerment in the rural areas</a:t>
            </a:r>
          </a:p>
        </p:txBody>
      </p:sp>
      <p:sp>
        <p:nvSpPr>
          <p:cNvPr id="3" name="Content Placeholder 2"/>
          <p:cNvSpPr>
            <a:spLocks noGrp="1"/>
          </p:cNvSpPr>
          <p:nvPr>
            <p:ph idx="1"/>
          </p:nvPr>
        </p:nvSpPr>
        <p:spPr>
          <a:xfrm>
            <a:off x="3729568" y="327660"/>
            <a:ext cx="7315200" cy="5120640"/>
          </a:xfrm>
        </p:spPr>
        <p:txBody>
          <a:bodyPr>
            <a:normAutofit/>
          </a:bodyPr>
          <a:lstStyle/>
          <a:p>
            <a:pPr>
              <a:buClrTx/>
            </a:pPr>
            <a:r>
              <a:rPr lang="en-US" dirty="0">
                <a:solidFill>
                  <a:schemeClr val="tx1"/>
                </a:solidFill>
              </a:rPr>
              <a:t>Empowerment is a multi-faceted, multi-dimensional and multi-layered concept. </a:t>
            </a:r>
          </a:p>
          <a:p>
            <a:pPr>
              <a:buClrTx/>
            </a:pPr>
            <a:r>
              <a:rPr lang="en-US" dirty="0">
                <a:solidFill>
                  <a:schemeClr val="tx1"/>
                </a:solidFill>
              </a:rPr>
              <a:t>Women's empowerment is a process in which women gain greater share of control over resources - material, human and intellectual and control over decision-making in the home, community, society and nation, and to gain `power'.</a:t>
            </a:r>
          </a:p>
          <a:p>
            <a:pPr>
              <a:buClrTx/>
            </a:pPr>
            <a:r>
              <a:rPr lang="en-US" dirty="0">
                <a:solidFill>
                  <a:schemeClr val="tx1"/>
                </a:solidFill>
              </a:rPr>
              <a:t>There is a very important problem on the rise which is empowerment of under privileged women.</a:t>
            </a:r>
          </a:p>
          <a:p>
            <a:pPr>
              <a:buClrTx/>
            </a:pPr>
            <a:r>
              <a:rPr lang="en-US" dirty="0">
                <a:solidFill>
                  <a:schemeClr val="tx1"/>
                </a:solidFill>
              </a:rPr>
              <a:t>The work of unskilled labors here is rather easy while also providing a safe and secure working opportunity.</a:t>
            </a:r>
          </a:p>
          <a:p>
            <a:endParaRPr lang="en-US" dirty="0">
              <a:solidFill>
                <a:schemeClr val="tx1"/>
              </a:solidFill>
            </a:endParaRPr>
          </a:p>
          <a:p>
            <a:endParaRPr lang="en-US" sz="1800" dirty="0">
              <a:solidFill>
                <a:schemeClr val="tx1"/>
              </a:solidFill>
            </a:endParaRPr>
          </a:p>
          <a:p>
            <a:endParaRPr lang="en-US" sz="1800" dirty="0">
              <a:solidFill>
                <a:schemeClr val="tx1"/>
              </a:solidFill>
            </a:endParaRPr>
          </a:p>
        </p:txBody>
      </p:sp>
      <p:pic>
        <p:nvPicPr>
          <p:cNvPr id="4098" name="Picture 2" descr="C:\Users\RK Carbon\Desktop\1-2-ruraldev-1600x750.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95799" y="4117099"/>
            <a:ext cx="5142829" cy="24107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62918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BFF10-49F5-4875-B61B-B57126B7F369}"/>
              </a:ext>
            </a:extLst>
          </p:cNvPr>
          <p:cNvSpPr>
            <a:spLocks noGrp="1"/>
          </p:cNvSpPr>
          <p:nvPr>
            <p:ph type="title"/>
          </p:nvPr>
        </p:nvSpPr>
        <p:spPr>
          <a:xfrm>
            <a:off x="252918" y="1123837"/>
            <a:ext cx="3447626" cy="4601183"/>
          </a:xfrm>
        </p:spPr>
        <p:txBody>
          <a:bodyPr/>
          <a:lstStyle/>
          <a:p>
            <a:r>
              <a:rPr lang="en-US" dirty="0"/>
              <a:t>Cost estimation of </a:t>
            </a:r>
            <a:br>
              <a:rPr lang="en-US" dirty="0"/>
            </a:br>
            <a:r>
              <a:rPr lang="en-US" dirty="0"/>
              <a:t>semi-automated machine</a:t>
            </a:r>
            <a:endParaRPr lang="hi-IN" dirty="0"/>
          </a:p>
        </p:txBody>
      </p:sp>
      <p:graphicFrame>
        <p:nvGraphicFramePr>
          <p:cNvPr id="4" name="Table 3">
            <a:extLst>
              <a:ext uri="{FF2B5EF4-FFF2-40B4-BE49-F238E27FC236}">
                <a16:creationId xmlns:a16="http://schemas.microsoft.com/office/drawing/2014/main" id="{74E22324-A928-4EF7-98BE-8D7360FBB2F0}"/>
              </a:ext>
            </a:extLst>
          </p:cNvPr>
          <p:cNvGraphicFramePr>
            <a:graphicFrameLocks noGrp="1"/>
          </p:cNvGraphicFramePr>
          <p:nvPr>
            <p:extLst>
              <p:ext uri="{D42A27DB-BD31-4B8C-83A1-F6EECF244321}">
                <p14:modId xmlns:p14="http://schemas.microsoft.com/office/powerpoint/2010/main" val="3083703112"/>
              </p:ext>
            </p:extLst>
          </p:nvPr>
        </p:nvGraphicFramePr>
        <p:xfrm>
          <a:off x="3700544" y="1974915"/>
          <a:ext cx="8127999" cy="185420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3301109609"/>
                    </a:ext>
                  </a:extLst>
                </a:gridCol>
                <a:gridCol w="2709333">
                  <a:extLst>
                    <a:ext uri="{9D8B030D-6E8A-4147-A177-3AD203B41FA5}">
                      <a16:colId xmlns:a16="http://schemas.microsoft.com/office/drawing/2014/main" val="3342246396"/>
                    </a:ext>
                  </a:extLst>
                </a:gridCol>
                <a:gridCol w="2709333">
                  <a:extLst>
                    <a:ext uri="{9D8B030D-6E8A-4147-A177-3AD203B41FA5}">
                      <a16:colId xmlns:a16="http://schemas.microsoft.com/office/drawing/2014/main" val="980516087"/>
                    </a:ext>
                  </a:extLst>
                </a:gridCol>
              </a:tblGrid>
              <a:tr h="370840">
                <a:tc>
                  <a:txBody>
                    <a:bodyPr/>
                    <a:lstStyle/>
                    <a:p>
                      <a:pPr algn="ctr"/>
                      <a:r>
                        <a:rPr lang="en-US" dirty="0"/>
                        <a:t>Components</a:t>
                      </a:r>
                      <a:endParaRPr lang="hi-IN" dirty="0"/>
                    </a:p>
                  </a:txBody>
                  <a:tcPr/>
                </a:tc>
                <a:tc>
                  <a:txBody>
                    <a:bodyPr/>
                    <a:lstStyle/>
                    <a:p>
                      <a:pPr algn="ctr"/>
                      <a:r>
                        <a:rPr lang="en-US" dirty="0"/>
                        <a:t>Quantity</a:t>
                      </a:r>
                      <a:endParaRPr lang="hi-IN" dirty="0"/>
                    </a:p>
                  </a:txBody>
                  <a:tcPr/>
                </a:tc>
                <a:tc>
                  <a:txBody>
                    <a:bodyPr/>
                    <a:lstStyle/>
                    <a:p>
                      <a:pPr algn="ctr"/>
                      <a:r>
                        <a:rPr lang="en-US" dirty="0"/>
                        <a:t>Price (in Rs.)</a:t>
                      </a:r>
                      <a:endParaRPr lang="hi-IN" dirty="0"/>
                    </a:p>
                  </a:txBody>
                  <a:tcPr/>
                </a:tc>
                <a:extLst>
                  <a:ext uri="{0D108BD9-81ED-4DB2-BD59-A6C34878D82A}">
                    <a16:rowId xmlns:a16="http://schemas.microsoft.com/office/drawing/2014/main" val="1125486374"/>
                  </a:ext>
                </a:extLst>
              </a:tr>
              <a:tr h="370840">
                <a:tc>
                  <a:txBody>
                    <a:bodyPr/>
                    <a:lstStyle/>
                    <a:p>
                      <a:r>
                        <a:rPr lang="en-US" dirty="0"/>
                        <a:t>Light Indicators</a:t>
                      </a:r>
                      <a:endParaRPr lang="hi-IN" dirty="0"/>
                    </a:p>
                  </a:txBody>
                  <a:tcPr/>
                </a:tc>
                <a:tc>
                  <a:txBody>
                    <a:bodyPr/>
                    <a:lstStyle/>
                    <a:p>
                      <a:pPr algn="ctr"/>
                      <a:r>
                        <a:rPr lang="en-US" dirty="0"/>
                        <a:t>6</a:t>
                      </a:r>
                      <a:endParaRPr lang="hi-IN" dirty="0"/>
                    </a:p>
                  </a:txBody>
                  <a:tcPr/>
                </a:tc>
                <a:tc>
                  <a:txBody>
                    <a:bodyPr/>
                    <a:lstStyle/>
                    <a:p>
                      <a:r>
                        <a:rPr lang="en-US" dirty="0"/>
                        <a:t>50 x 6 = 300</a:t>
                      </a:r>
                      <a:endParaRPr lang="hi-IN" dirty="0"/>
                    </a:p>
                  </a:txBody>
                  <a:tcPr/>
                </a:tc>
                <a:extLst>
                  <a:ext uri="{0D108BD9-81ED-4DB2-BD59-A6C34878D82A}">
                    <a16:rowId xmlns:a16="http://schemas.microsoft.com/office/drawing/2014/main" val="3651975250"/>
                  </a:ext>
                </a:extLst>
              </a:tr>
              <a:tr h="370840">
                <a:tc>
                  <a:txBody>
                    <a:bodyPr/>
                    <a:lstStyle/>
                    <a:p>
                      <a:r>
                        <a:rPr lang="en-US" dirty="0"/>
                        <a:t>Seven Segment Display</a:t>
                      </a:r>
                      <a:endParaRPr lang="hi-IN" dirty="0"/>
                    </a:p>
                  </a:txBody>
                  <a:tcPr/>
                </a:tc>
                <a:tc>
                  <a:txBody>
                    <a:bodyPr/>
                    <a:lstStyle/>
                    <a:p>
                      <a:pPr algn="ctr"/>
                      <a:r>
                        <a:rPr lang="en-US" dirty="0"/>
                        <a:t>6</a:t>
                      </a:r>
                      <a:endParaRPr lang="hi-IN" dirty="0"/>
                    </a:p>
                  </a:txBody>
                  <a:tcPr/>
                </a:tc>
                <a:tc>
                  <a:txBody>
                    <a:bodyPr/>
                    <a:lstStyle/>
                    <a:p>
                      <a:r>
                        <a:rPr lang="en-US" dirty="0"/>
                        <a:t>50 x 6 = 300</a:t>
                      </a:r>
                      <a:endParaRPr lang="hi-IN" dirty="0"/>
                    </a:p>
                  </a:txBody>
                  <a:tcPr/>
                </a:tc>
                <a:extLst>
                  <a:ext uri="{0D108BD9-81ED-4DB2-BD59-A6C34878D82A}">
                    <a16:rowId xmlns:a16="http://schemas.microsoft.com/office/drawing/2014/main" val="1193301561"/>
                  </a:ext>
                </a:extLst>
              </a:tr>
              <a:tr h="370840">
                <a:tc>
                  <a:txBody>
                    <a:bodyPr/>
                    <a:lstStyle/>
                    <a:p>
                      <a:r>
                        <a:rPr lang="en-US" dirty="0"/>
                        <a:t>Decoder IC</a:t>
                      </a:r>
                      <a:endParaRPr lang="hi-IN" dirty="0"/>
                    </a:p>
                  </a:txBody>
                  <a:tcPr/>
                </a:tc>
                <a:tc>
                  <a:txBody>
                    <a:bodyPr/>
                    <a:lstStyle/>
                    <a:p>
                      <a:pPr algn="ctr"/>
                      <a:r>
                        <a:rPr lang="en-US" dirty="0"/>
                        <a:t>3</a:t>
                      </a:r>
                      <a:endParaRPr lang="hi-IN" dirty="0"/>
                    </a:p>
                  </a:txBody>
                  <a:tcPr/>
                </a:tc>
                <a:tc>
                  <a:txBody>
                    <a:bodyPr/>
                    <a:lstStyle/>
                    <a:p>
                      <a:r>
                        <a:rPr lang="en-US" dirty="0"/>
                        <a:t>12 x 3 = 36</a:t>
                      </a:r>
                      <a:endParaRPr lang="hi-IN" dirty="0"/>
                    </a:p>
                  </a:txBody>
                  <a:tcPr/>
                </a:tc>
                <a:extLst>
                  <a:ext uri="{0D108BD9-81ED-4DB2-BD59-A6C34878D82A}">
                    <a16:rowId xmlns:a16="http://schemas.microsoft.com/office/drawing/2014/main" val="2317506356"/>
                  </a:ext>
                </a:extLst>
              </a:tr>
              <a:tr h="370840">
                <a:tc>
                  <a:txBody>
                    <a:bodyPr/>
                    <a:lstStyle/>
                    <a:p>
                      <a:r>
                        <a:rPr lang="en-US" dirty="0"/>
                        <a:t>Microcontroller</a:t>
                      </a:r>
                      <a:endParaRPr lang="hi-IN" dirty="0"/>
                    </a:p>
                  </a:txBody>
                  <a:tcPr/>
                </a:tc>
                <a:tc>
                  <a:txBody>
                    <a:bodyPr/>
                    <a:lstStyle/>
                    <a:p>
                      <a:pPr algn="ctr"/>
                      <a:r>
                        <a:rPr lang="en-US" dirty="0"/>
                        <a:t>1</a:t>
                      </a:r>
                      <a:endParaRPr lang="hi-IN" dirty="0"/>
                    </a:p>
                  </a:txBody>
                  <a:tcPr/>
                </a:tc>
                <a:tc>
                  <a:txBody>
                    <a:bodyPr/>
                    <a:lstStyle/>
                    <a:p>
                      <a:r>
                        <a:rPr lang="en-US" dirty="0"/>
                        <a:t>1000 x 1 = 1000</a:t>
                      </a:r>
                      <a:endParaRPr lang="hi-IN" dirty="0"/>
                    </a:p>
                  </a:txBody>
                  <a:tcPr/>
                </a:tc>
                <a:extLst>
                  <a:ext uri="{0D108BD9-81ED-4DB2-BD59-A6C34878D82A}">
                    <a16:rowId xmlns:a16="http://schemas.microsoft.com/office/drawing/2014/main" val="2183395234"/>
                  </a:ext>
                </a:extLst>
              </a:tr>
            </a:tbl>
          </a:graphicData>
        </a:graphic>
      </p:graphicFrame>
      <p:sp>
        <p:nvSpPr>
          <p:cNvPr id="3" name="TextBox 2">
            <a:extLst>
              <a:ext uri="{FF2B5EF4-FFF2-40B4-BE49-F238E27FC236}">
                <a16:creationId xmlns:a16="http://schemas.microsoft.com/office/drawing/2014/main" id="{FA453952-A66D-49EF-890A-A8A9D7115B7D}"/>
              </a:ext>
            </a:extLst>
          </p:cNvPr>
          <p:cNvSpPr txBox="1"/>
          <p:nvPr/>
        </p:nvSpPr>
        <p:spPr>
          <a:xfrm>
            <a:off x="3567520" y="4883085"/>
            <a:ext cx="8261023" cy="461665"/>
          </a:xfrm>
          <a:prstGeom prst="rect">
            <a:avLst/>
          </a:prstGeom>
          <a:noFill/>
        </p:spPr>
        <p:txBody>
          <a:bodyPr wrap="square" rtlCol="0">
            <a:spAutoFit/>
          </a:bodyPr>
          <a:lstStyle/>
          <a:p>
            <a:r>
              <a:rPr lang="en-US" sz="2400" b="1" dirty="0"/>
              <a:t>Total estimated cost of semi-automated machine = Rs. 1,636</a:t>
            </a:r>
            <a:endParaRPr lang="hi-IN" sz="2400" b="1" dirty="0"/>
          </a:p>
        </p:txBody>
      </p:sp>
    </p:spTree>
    <p:extLst>
      <p:ext uri="{BB962C8B-B14F-4D97-AF65-F5344CB8AC3E}">
        <p14:creationId xmlns:p14="http://schemas.microsoft.com/office/powerpoint/2010/main" val="37985567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292EA-D051-436A-99DA-4EF8D91F8D72}"/>
              </a:ext>
            </a:extLst>
          </p:cNvPr>
          <p:cNvSpPr>
            <a:spLocks noGrp="1"/>
          </p:cNvSpPr>
          <p:nvPr>
            <p:ph type="title"/>
          </p:nvPr>
        </p:nvSpPr>
        <p:spPr/>
        <p:txBody>
          <a:bodyPr/>
          <a:lstStyle/>
          <a:p>
            <a:r>
              <a:rPr lang="en-US" dirty="0"/>
              <a:t>Cost estimation (continued)</a:t>
            </a:r>
            <a:endParaRPr lang="hi-IN" dirty="0"/>
          </a:p>
        </p:txBody>
      </p:sp>
      <p:sp>
        <p:nvSpPr>
          <p:cNvPr id="4" name="TextBox 3">
            <a:extLst>
              <a:ext uri="{FF2B5EF4-FFF2-40B4-BE49-F238E27FC236}">
                <a16:creationId xmlns:a16="http://schemas.microsoft.com/office/drawing/2014/main" id="{287692B5-414C-4534-90CF-BE2C69D3E7BB}"/>
              </a:ext>
            </a:extLst>
          </p:cNvPr>
          <p:cNvSpPr txBox="1"/>
          <p:nvPr/>
        </p:nvSpPr>
        <p:spPr>
          <a:xfrm>
            <a:off x="4204354" y="1319752"/>
            <a:ext cx="7051250" cy="3785652"/>
          </a:xfrm>
          <a:prstGeom prst="rect">
            <a:avLst/>
          </a:prstGeom>
          <a:noFill/>
        </p:spPr>
        <p:txBody>
          <a:bodyPr wrap="square" rtlCol="0">
            <a:spAutoFit/>
          </a:bodyPr>
          <a:lstStyle/>
          <a:p>
            <a:r>
              <a:rPr lang="en-US" sz="2000" dirty="0"/>
              <a:t>Approximate cost of semi-automated machine = Rs. 1,636</a:t>
            </a:r>
          </a:p>
          <a:p>
            <a:endParaRPr lang="en-US" sz="2000" dirty="0"/>
          </a:p>
          <a:p>
            <a:r>
              <a:rPr lang="en-US" sz="2000" dirty="0"/>
              <a:t>Approximate cost of power supply ( DC source) per month = Rs. 1,000</a:t>
            </a:r>
          </a:p>
          <a:p>
            <a:endParaRPr lang="en-US" sz="2000" dirty="0"/>
          </a:p>
          <a:p>
            <a:r>
              <a:rPr lang="en-US" sz="2000" dirty="0"/>
              <a:t>Approximate cost of raw materials(wood casings, clamps etc.) = Rs. 500</a:t>
            </a:r>
          </a:p>
          <a:p>
            <a:endParaRPr lang="en-US" sz="2000" dirty="0"/>
          </a:p>
          <a:p>
            <a:r>
              <a:rPr lang="en-US" sz="2000" dirty="0"/>
              <a:t>Approximate maintenance cost = Rs. 1,000</a:t>
            </a:r>
          </a:p>
          <a:p>
            <a:endParaRPr lang="en-US" sz="2000" dirty="0"/>
          </a:p>
          <a:p>
            <a:r>
              <a:rPr lang="en-US" sz="2000" dirty="0"/>
              <a:t>Installation cost = Machine cost + Raw materials cost + Power supply cost = Rs. 1,636 + 1,000 + 500 = Rs. 3,136</a:t>
            </a:r>
          </a:p>
        </p:txBody>
      </p:sp>
    </p:spTree>
    <p:extLst>
      <p:ext uri="{BB962C8B-B14F-4D97-AF65-F5344CB8AC3E}">
        <p14:creationId xmlns:p14="http://schemas.microsoft.com/office/powerpoint/2010/main" val="11376766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84E2E-A73A-440F-9F75-8431F91B6957}"/>
              </a:ext>
            </a:extLst>
          </p:cNvPr>
          <p:cNvSpPr>
            <a:spLocks noGrp="1"/>
          </p:cNvSpPr>
          <p:nvPr>
            <p:ph type="title"/>
          </p:nvPr>
        </p:nvSpPr>
        <p:spPr>
          <a:xfrm>
            <a:off x="0" y="1057849"/>
            <a:ext cx="3489523" cy="4601183"/>
          </a:xfrm>
        </p:spPr>
        <p:txBody>
          <a:bodyPr/>
          <a:lstStyle/>
          <a:p>
            <a:pPr algn="ctr"/>
            <a:r>
              <a:rPr lang="it-IT" dirty="0">
                <a:solidFill>
                  <a:schemeClr val="bg1"/>
                </a:solidFill>
                <a:ea typeface="Times New Roman"/>
                <a:cs typeface="Arial" panose="020B0604020202020204" pitchFamily="34" charset="0"/>
                <a:sym typeface="Times New Roman"/>
              </a:rPr>
              <a:t>Current scenario in </a:t>
            </a:r>
            <a:br>
              <a:rPr lang="it-IT" dirty="0">
                <a:solidFill>
                  <a:schemeClr val="bg1"/>
                </a:solidFill>
                <a:ea typeface="Times New Roman"/>
                <a:cs typeface="Arial" panose="020B0604020202020204" pitchFamily="34" charset="0"/>
                <a:sym typeface="Times New Roman"/>
              </a:rPr>
            </a:br>
            <a:r>
              <a:rPr lang="it-IT" dirty="0">
                <a:solidFill>
                  <a:schemeClr val="bg1"/>
                </a:solidFill>
                <a:ea typeface="Times New Roman"/>
                <a:cs typeface="Arial" panose="020B0604020202020204" pitchFamily="34" charset="0"/>
                <a:sym typeface="Times New Roman"/>
              </a:rPr>
              <a:t>India Post  </a:t>
            </a:r>
            <a:br>
              <a:rPr lang="it-IT" b="1" i="1" u="sng" dirty="0">
                <a:solidFill>
                  <a:schemeClr val="bg1"/>
                </a:solidFill>
                <a:ea typeface="Times New Roman"/>
                <a:cs typeface="Times New Roman"/>
                <a:sym typeface="Times New Roman"/>
              </a:rPr>
            </a:br>
            <a:endParaRPr lang="hi-IN" dirty="0">
              <a:solidFill>
                <a:schemeClr val="bg1"/>
              </a:solidFill>
            </a:endParaRPr>
          </a:p>
        </p:txBody>
      </p:sp>
      <p:sp>
        <p:nvSpPr>
          <p:cNvPr id="3" name="Content Placeholder 2">
            <a:extLst>
              <a:ext uri="{FF2B5EF4-FFF2-40B4-BE49-F238E27FC236}">
                <a16:creationId xmlns:a16="http://schemas.microsoft.com/office/drawing/2014/main" id="{A197B4F2-DA34-4FE4-8224-D6F2CC1BAD68}"/>
              </a:ext>
            </a:extLst>
          </p:cNvPr>
          <p:cNvSpPr>
            <a:spLocks noGrp="1"/>
          </p:cNvSpPr>
          <p:nvPr>
            <p:ph idx="1"/>
          </p:nvPr>
        </p:nvSpPr>
        <p:spPr>
          <a:xfrm>
            <a:off x="3869268" y="864107"/>
            <a:ext cx="7315200" cy="5526753"/>
          </a:xfrm>
        </p:spPr>
        <p:txBody>
          <a:bodyPr>
            <a:normAutofit/>
          </a:bodyPr>
          <a:lstStyle/>
          <a:p>
            <a:pPr marL="457200" lvl="0" indent="-393700" algn="just">
              <a:lnSpc>
                <a:spcPct val="100000"/>
              </a:lnSpc>
              <a:spcBef>
                <a:spcPts val="0"/>
              </a:spcBef>
              <a:buClr>
                <a:schemeClr val="dk1"/>
              </a:buClr>
              <a:buSzPts val="2600"/>
              <a:buFont typeface="Arial" pitchFamily="34" charset="0"/>
              <a:buChar char="•"/>
            </a:pPr>
            <a:r>
              <a:rPr lang="en-US" dirty="0">
                <a:solidFill>
                  <a:schemeClr val="dk1"/>
                </a:solidFill>
                <a:latin typeface="+mj-lt"/>
                <a:ea typeface="Times New Roman"/>
                <a:cs typeface="Arial" panose="020B0604020202020204" pitchFamily="34" charset="0"/>
                <a:sym typeface="Times New Roman"/>
              </a:rPr>
              <a:t>According to the </a:t>
            </a:r>
            <a:r>
              <a:rPr lang="en-US" u="sng" dirty="0">
                <a:solidFill>
                  <a:schemeClr val="dk1"/>
                </a:solidFill>
                <a:latin typeface="+mj-lt"/>
                <a:ea typeface="Times New Roman"/>
                <a:cs typeface="Arial" panose="020B0604020202020204" pitchFamily="34" charset="0"/>
                <a:sym typeface="Times New Roman"/>
              </a:rPr>
              <a:t>India Post survey</a:t>
            </a:r>
            <a:r>
              <a:rPr lang="en-US" dirty="0">
                <a:solidFill>
                  <a:schemeClr val="dk1"/>
                </a:solidFill>
                <a:latin typeface="+mj-lt"/>
                <a:ea typeface="Times New Roman"/>
                <a:cs typeface="Arial" panose="020B0604020202020204" pitchFamily="34" charset="0"/>
                <a:sym typeface="Times New Roman"/>
              </a:rPr>
              <a:t>, India has the </a:t>
            </a:r>
            <a:r>
              <a:rPr lang="en-US" u="sng" dirty="0">
                <a:solidFill>
                  <a:schemeClr val="dk1"/>
                </a:solidFill>
                <a:latin typeface="+mj-lt"/>
                <a:ea typeface="Times New Roman"/>
                <a:cs typeface="Arial" panose="020B0604020202020204" pitchFamily="34" charset="0"/>
                <a:sym typeface="Times New Roman"/>
              </a:rPr>
              <a:t>largest postal network</a:t>
            </a:r>
            <a:r>
              <a:rPr lang="en-US" dirty="0">
                <a:solidFill>
                  <a:schemeClr val="dk1"/>
                </a:solidFill>
                <a:latin typeface="+mj-lt"/>
                <a:ea typeface="Times New Roman"/>
                <a:cs typeface="Arial" panose="020B0604020202020204" pitchFamily="34" charset="0"/>
                <a:sym typeface="Times New Roman"/>
              </a:rPr>
              <a:t> in the world with over </a:t>
            </a:r>
            <a:r>
              <a:rPr lang="en-US" b="1" dirty="0">
                <a:solidFill>
                  <a:schemeClr val="dk1"/>
                </a:solidFill>
                <a:latin typeface="+mj-lt"/>
                <a:ea typeface="Times New Roman"/>
                <a:cs typeface="Arial" panose="020B0604020202020204" pitchFamily="34" charset="0"/>
                <a:sym typeface="Times New Roman"/>
              </a:rPr>
              <a:t>1,54,882 Post offices</a:t>
            </a:r>
            <a:r>
              <a:rPr lang="en-US" dirty="0">
                <a:solidFill>
                  <a:schemeClr val="dk1"/>
                </a:solidFill>
                <a:latin typeface="+mj-lt"/>
                <a:ea typeface="Times New Roman"/>
                <a:cs typeface="Arial" panose="020B0604020202020204" pitchFamily="34" charset="0"/>
                <a:sym typeface="Times New Roman"/>
              </a:rPr>
              <a:t> of which 89% of offices are in rural areas and there is </a:t>
            </a:r>
            <a:r>
              <a:rPr lang="en-US" u="sng" dirty="0">
                <a:solidFill>
                  <a:schemeClr val="dk1"/>
                </a:solidFill>
                <a:latin typeface="+mj-lt"/>
                <a:ea typeface="Times New Roman"/>
                <a:cs typeface="Arial" panose="020B0604020202020204" pitchFamily="34" charset="0"/>
                <a:sym typeface="Times New Roman"/>
              </a:rPr>
              <a:t>no standard operating procedure</a:t>
            </a:r>
            <a:r>
              <a:rPr lang="en-US" dirty="0">
                <a:solidFill>
                  <a:schemeClr val="dk1"/>
                </a:solidFill>
                <a:latin typeface="+mj-lt"/>
                <a:ea typeface="Times New Roman"/>
                <a:cs typeface="Arial" panose="020B0604020202020204" pitchFamily="34" charset="0"/>
                <a:sym typeface="Times New Roman"/>
              </a:rPr>
              <a:t> for sorting of letters, postal cards, small parcels, voluminous parcels etc.</a:t>
            </a:r>
          </a:p>
          <a:p>
            <a:pPr marL="457200" lvl="0" indent="-393700" algn="just">
              <a:lnSpc>
                <a:spcPct val="100000"/>
              </a:lnSpc>
              <a:spcBef>
                <a:spcPts val="0"/>
              </a:spcBef>
              <a:buClr>
                <a:schemeClr val="dk1"/>
              </a:buClr>
              <a:buSzPts val="2600"/>
              <a:buFont typeface="Arial" pitchFamily="34" charset="0"/>
              <a:buChar char="•"/>
            </a:pPr>
            <a:endParaRPr lang="en-US" dirty="0">
              <a:solidFill>
                <a:schemeClr val="dk1"/>
              </a:solidFill>
              <a:latin typeface="+mj-lt"/>
              <a:ea typeface="Times New Roman"/>
              <a:cs typeface="Arial" panose="020B0604020202020204" pitchFamily="34" charset="0"/>
              <a:sym typeface="Times New Roman"/>
            </a:endParaRPr>
          </a:p>
          <a:p>
            <a:pPr marL="457200" lvl="0" indent="-393700" algn="just">
              <a:lnSpc>
                <a:spcPct val="100000"/>
              </a:lnSpc>
              <a:spcBef>
                <a:spcPts val="0"/>
              </a:spcBef>
              <a:buClr>
                <a:schemeClr val="dk1"/>
              </a:buClr>
              <a:buSzPts val="2600"/>
              <a:buFont typeface="Arial" pitchFamily="34" charset="0"/>
              <a:buChar char="•"/>
            </a:pPr>
            <a:r>
              <a:rPr lang="en-US" dirty="0">
                <a:solidFill>
                  <a:schemeClr val="dk1"/>
                </a:solidFill>
                <a:latin typeface="+mj-lt"/>
                <a:ea typeface="Times New Roman"/>
                <a:cs typeface="Arial" panose="020B0604020202020204" pitchFamily="34" charset="0"/>
                <a:sym typeface="Times New Roman"/>
              </a:rPr>
              <a:t>Currently, India post has a modernized </a:t>
            </a:r>
            <a:r>
              <a:rPr lang="en-US" u="sng" dirty="0">
                <a:solidFill>
                  <a:schemeClr val="dk1"/>
                </a:solidFill>
                <a:latin typeface="+mj-lt"/>
                <a:ea typeface="Times New Roman"/>
                <a:cs typeface="Arial" panose="020B0604020202020204" pitchFamily="34" charset="0"/>
                <a:sym typeface="Times New Roman"/>
              </a:rPr>
              <a:t>automatic mail processing system</a:t>
            </a:r>
            <a:r>
              <a:rPr lang="en-US" dirty="0">
                <a:solidFill>
                  <a:schemeClr val="dk1"/>
                </a:solidFill>
                <a:latin typeface="+mj-lt"/>
                <a:ea typeface="Times New Roman"/>
                <a:cs typeface="Arial" panose="020B0604020202020204" pitchFamily="34" charset="0"/>
                <a:sym typeface="Times New Roman"/>
              </a:rPr>
              <a:t>, which can sort </a:t>
            </a:r>
            <a:r>
              <a:rPr lang="en-US" u="sng" dirty="0">
                <a:solidFill>
                  <a:schemeClr val="dk1"/>
                </a:solidFill>
                <a:latin typeface="+mj-lt"/>
                <a:ea typeface="Times New Roman"/>
                <a:cs typeface="Arial" panose="020B0604020202020204" pitchFamily="34" charset="0"/>
                <a:sym typeface="Times New Roman"/>
              </a:rPr>
              <a:t>20,000 letters or small parcels per hour</a:t>
            </a:r>
            <a:r>
              <a:rPr lang="en-US" dirty="0">
                <a:solidFill>
                  <a:schemeClr val="dk1"/>
                </a:solidFill>
                <a:latin typeface="+mj-lt"/>
                <a:ea typeface="Times New Roman"/>
                <a:cs typeface="Arial" panose="020B0604020202020204" pitchFamily="34" charset="0"/>
                <a:sym typeface="Times New Roman"/>
              </a:rPr>
              <a:t> but still in rural areas, sorting of letters are done manually.</a:t>
            </a:r>
          </a:p>
          <a:p>
            <a:pPr marL="457200" lvl="0" indent="-393700" algn="just">
              <a:lnSpc>
                <a:spcPct val="100000"/>
              </a:lnSpc>
              <a:spcBef>
                <a:spcPts val="0"/>
              </a:spcBef>
              <a:buClr>
                <a:schemeClr val="dk1"/>
              </a:buClr>
              <a:buSzPts val="2600"/>
              <a:buFont typeface="Arial" pitchFamily="34" charset="0"/>
              <a:buChar char="•"/>
            </a:pPr>
            <a:endParaRPr lang="en-US" dirty="0">
              <a:solidFill>
                <a:schemeClr val="dk1"/>
              </a:solidFill>
              <a:latin typeface="+mj-lt"/>
              <a:ea typeface="Times New Roman"/>
              <a:cs typeface="Arial" panose="020B0604020202020204" pitchFamily="34" charset="0"/>
              <a:sym typeface="Times New Roman"/>
            </a:endParaRPr>
          </a:p>
          <a:p>
            <a:pPr marL="457200" lvl="0" indent="-393700" algn="just">
              <a:lnSpc>
                <a:spcPct val="100000"/>
              </a:lnSpc>
              <a:spcBef>
                <a:spcPts val="0"/>
              </a:spcBef>
              <a:buClr>
                <a:schemeClr val="dk1"/>
              </a:buClr>
              <a:buSzPts val="2600"/>
              <a:buFont typeface="Arial" pitchFamily="34" charset="0"/>
              <a:buChar char="•"/>
            </a:pPr>
            <a:r>
              <a:rPr lang="en-US" dirty="0">
                <a:solidFill>
                  <a:schemeClr val="dk1"/>
                </a:solidFill>
                <a:latin typeface="+mj-lt"/>
                <a:ea typeface="Times New Roman"/>
                <a:cs typeface="Arial" panose="020B0604020202020204" pitchFamily="34" charset="0"/>
                <a:sym typeface="Times New Roman"/>
              </a:rPr>
              <a:t>These automatic mail processing facilities are provided in the main hubs of Delhi and Kolkata only according to the survey of 2012.</a:t>
            </a:r>
          </a:p>
          <a:p>
            <a:pPr marL="457200" lvl="0" indent="-393700" algn="just">
              <a:lnSpc>
                <a:spcPct val="100000"/>
              </a:lnSpc>
              <a:spcBef>
                <a:spcPts val="0"/>
              </a:spcBef>
              <a:buClr>
                <a:schemeClr val="dk1"/>
              </a:buClr>
              <a:buSzPts val="2600"/>
              <a:buFont typeface="Arial" pitchFamily="34" charset="0"/>
              <a:buChar char="•"/>
            </a:pPr>
            <a:endParaRPr lang="en-US" dirty="0">
              <a:solidFill>
                <a:schemeClr val="dk1"/>
              </a:solidFill>
              <a:latin typeface="+mj-lt"/>
              <a:ea typeface="Times New Roman"/>
              <a:cs typeface="Arial" panose="020B0604020202020204" pitchFamily="34" charset="0"/>
              <a:sym typeface="Times New Roman"/>
            </a:endParaRPr>
          </a:p>
          <a:p>
            <a:pPr marL="457200" lvl="0" indent="-393700" algn="just">
              <a:lnSpc>
                <a:spcPct val="100000"/>
              </a:lnSpc>
              <a:spcBef>
                <a:spcPts val="0"/>
              </a:spcBef>
              <a:buClr>
                <a:schemeClr val="dk1"/>
              </a:buClr>
              <a:buSzPts val="2600"/>
              <a:buFont typeface="Arial" pitchFamily="34" charset="0"/>
              <a:buChar char="•"/>
            </a:pPr>
            <a:r>
              <a:rPr lang="en-US" dirty="0">
                <a:solidFill>
                  <a:schemeClr val="dk1"/>
                </a:solidFill>
                <a:latin typeface="+mj-lt"/>
                <a:ea typeface="Times New Roman"/>
                <a:cs typeface="Arial" panose="020B0604020202020204" pitchFamily="34" charset="0"/>
                <a:sym typeface="Times New Roman"/>
              </a:rPr>
              <a:t>But barcodes are scanned and are sorted further, </a:t>
            </a:r>
            <a:r>
              <a:rPr lang="en-US" u="sng" dirty="0">
                <a:solidFill>
                  <a:schemeClr val="dk1"/>
                </a:solidFill>
                <a:latin typeface="+mj-lt"/>
                <a:ea typeface="Times New Roman"/>
                <a:cs typeface="Arial" panose="020B0604020202020204" pitchFamily="34" charset="0"/>
                <a:sym typeface="Times New Roman"/>
              </a:rPr>
              <a:t>manually for larger or voluminous parcels</a:t>
            </a:r>
            <a:r>
              <a:rPr lang="en-US" dirty="0">
                <a:solidFill>
                  <a:schemeClr val="dk1"/>
                </a:solidFill>
                <a:latin typeface="+mj-lt"/>
                <a:ea typeface="Times New Roman"/>
                <a:cs typeface="Arial" panose="020B0604020202020204" pitchFamily="34" charset="0"/>
                <a:sym typeface="Times New Roman"/>
              </a:rPr>
              <a:t> like books, electronic items etc.</a:t>
            </a:r>
          </a:p>
          <a:p>
            <a:pPr algn="just"/>
            <a:endParaRPr lang="hi-IN" sz="2200" dirty="0">
              <a:latin typeface="+mj-lt"/>
            </a:endParaRPr>
          </a:p>
        </p:txBody>
      </p:sp>
    </p:spTree>
    <p:extLst>
      <p:ext uri="{BB962C8B-B14F-4D97-AF65-F5344CB8AC3E}">
        <p14:creationId xmlns:p14="http://schemas.microsoft.com/office/powerpoint/2010/main" val="6561824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F2D2E-495B-41D0-84B6-168A3A679BCF}"/>
              </a:ext>
            </a:extLst>
          </p:cNvPr>
          <p:cNvSpPr>
            <a:spLocks noGrp="1"/>
          </p:cNvSpPr>
          <p:nvPr>
            <p:ph type="title"/>
          </p:nvPr>
        </p:nvSpPr>
        <p:spPr/>
        <p:txBody>
          <a:bodyPr/>
          <a:lstStyle/>
          <a:p>
            <a:r>
              <a:rPr lang="en-US" dirty="0"/>
              <a:t>Technology Stack</a:t>
            </a:r>
            <a:endParaRPr lang="hi-IN" dirty="0"/>
          </a:p>
        </p:txBody>
      </p:sp>
      <p:sp>
        <p:nvSpPr>
          <p:cNvPr id="3" name="Content Placeholder 2">
            <a:extLst>
              <a:ext uri="{FF2B5EF4-FFF2-40B4-BE49-F238E27FC236}">
                <a16:creationId xmlns:a16="http://schemas.microsoft.com/office/drawing/2014/main" id="{840D37EB-72BE-41B4-8A6C-80E5DFA7EA44}"/>
              </a:ext>
            </a:extLst>
          </p:cNvPr>
          <p:cNvSpPr>
            <a:spLocks noGrp="1"/>
          </p:cNvSpPr>
          <p:nvPr>
            <p:ph idx="1"/>
          </p:nvPr>
        </p:nvSpPr>
        <p:spPr/>
        <p:txBody>
          <a:bodyPr>
            <a:normAutofit/>
          </a:bodyPr>
          <a:lstStyle/>
          <a:p>
            <a:pPr>
              <a:buClrTx/>
            </a:pPr>
            <a:r>
              <a:rPr lang="en-US" sz="2400" dirty="0">
                <a:solidFill>
                  <a:schemeClr val="tx1"/>
                </a:solidFill>
              </a:rPr>
              <a:t>Scripting Language : Python</a:t>
            </a:r>
          </a:p>
          <a:p>
            <a:pPr>
              <a:buClrTx/>
            </a:pPr>
            <a:r>
              <a:rPr lang="en-US" sz="2400" dirty="0">
                <a:solidFill>
                  <a:schemeClr val="tx1"/>
                </a:solidFill>
              </a:rPr>
              <a:t>Database API : MongoDB</a:t>
            </a:r>
          </a:p>
          <a:p>
            <a:pPr>
              <a:buClrTx/>
            </a:pPr>
            <a:r>
              <a:rPr lang="en-US" sz="2400" dirty="0">
                <a:solidFill>
                  <a:schemeClr val="tx1"/>
                </a:solidFill>
              </a:rPr>
              <a:t>Barcode Scanner : Barcode Scanning Software based on Optical Character Recognition</a:t>
            </a:r>
          </a:p>
          <a:p>
            <a:pPr>
              <a:buClrTx/>
            </a:pPr>
            <a:r>
              <a:rPr lang="en-US" sz="2400" dirty="0">
                <a:solidFill>
                  <a:schemeClr val="tx1"/>
                </a:solidFill>
              </a:rPr>
              <a:t>Microcontroller : Arduino, used to control devices involved in automation</a:t>
            </a:r>
          </a:p>
        </p:txBody>
      </p:sp>
    </p:spTree>
    <p:extLst>
      <p:ext uri="{BB962C8B-B14F-4D97-AF65-F5344CB8AC3E}">
        <p14:creationId xmlns:p14="http://schemas.microsoft.com/office/powerpoint/2010/main" val="8902393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Components Used</a:t>
            </a:r>
          </a:p>
        </p:txBody>
      </p:sp>
      <p:sp>
        <p:nvSpPr>
          <p:cNvPr id="3" name="Content Placeholder 2"/>
          <p:cNvSpPr>
            <a:spLocks noGrp="1"/>
          </p:cNvSpPr>
          <p:nvPr>
            <p:ph idx="1"/>
          </p:nvPr>
        </p:nvSpPr>
        <p:spPr/>
        <p:txBody>
          <a:bodyPr/>
          <a:lstStyle/>
          <a:p>
            <a:pPr marL="285750" indent="-285750" algn="just">
              <a:buClrTx/>
              <a:buFont typeface="Arial" panose="020B0604020202020204" pitchFamily="34" charset="0"/>
              <a:buChar char="•"/>
            </a:pPr>
            <a:r>
              <a:rPr lang="en-US" sz="2200" dirty="0">
                <a:solidFill>
                  <a:schemeClr val="tx1"/>
                </a:solidFill>
                <a:cs typeface="Times New Roman" panose="02020603050405020304" pitchFamily="18" charset="0"/>
              </a:rPr>
              <a:t>Camera cum Barcode Reader</a:t>
            </a:r>
          </a:p>
          <a:p>
            <a:pPr marL="285750" indent="-285750" algn="just">
              <a:buClrTx/>
              <a:buFont typeface="Arial" panose="020B0604020202020204" pitchFamily="34" charset="0"/>
              <a:buChar char="•"/>
            </a:pPr>
            <a:r>
              <a:rPr lang="en-US" sz="2200" dirty="0">
                <a:solidFill>
                  <a:schemeClr val="tx1"/>
                </a:solidFill>
                <a:cs typeface="Times New Roman" panose="02020603050405020304" pitchFamily="18" charset="0"/>
              </a:rPr>
              <a:t>Arduino</a:t>
            </a:r>
          </a:p>
          <a:p>
            <a:pPr marL="285750" indent="-285750" algn="just">
              <a:buClrTx/>
              <a:buFont typeface="Arial" panose="020B0604020202020204" pitchFamily="34" charset="0"/>
              <a:buChar char="•"/>
            </a:pPr>
            <a:r>
              <a:rPr lang="en-US" sz="2200" dirty="0">
                <a:solidFill>
                  <a:schemeClr val="tx1"/>
                </a:solidFill>
                <a:cs typeface="Times New Roman" panose="02020603050405020304" pitchFamily="18" charset="0"/>
              </a:rPr>
              <a:t>DC motor</a:t>
            </a:r>
          </a:p>
          <a:p>
            <a:pPr marL="285750" indent="-285750" algn="just">
              <a:buClrTx/>
              <a:buFont typeface="Arial" panose="020B0604020202020204" pitchFamily="34" charset="0"/>
              <a:buChar char="•"/>
            </a:pPr>
            <a:r>
              <a:rPr lang="en-US" sz="2200" dirty="0">
                <a:solidFill>
                  <a:schemeClr val="tx1"/>
                </a:solidFill>
                <a:cs typeface="Times New Roman" panose="02020603050405020304" pitchFamily="18" charset="0"/>
              </a:rPr>
              <a:t>Light Emitting Diodes (LEDs)</a:t>
            </a:r>
          </a:p>
          <a:p>
            <a:pPr marL="285750" indent="-285750" algn="just">
              <a:buClrTx/>
              <a:buFont typeface="Arial" panose="020B0604020202020204" pitchFamily="34" charset="0"/>
              <a:buChar char="•"/>
            </a:pPr>
            <a:r>
              <a:rPr lang="en-US" sz="2200" dirty="0">
                <a:solidFill>
                  <a:schemeClr val="tx1"/>
                </a:solidFill>
                <a:cs typeface="Times New Roman" panose="02020603050405020304" pitchFamily="18" charset="0"/>
              </a:rPr>
              <a:t>Seven Segment display</a:t>
            </a:r>
          </a:p>
          <a:p>
            <a:pPr marL="285750" indent="-285750" algn="just">
              <a:buClrTx/>
              <a:buFont typeface="Arial" panose="020B0604020202020204" pitchFamily="34" charset="0"/>
              <a:buChar char="•"/>
            </a:pPr>
            <a:r>
              <a:rPr lang="en-US" sz="2200" dirty="0">
                <a:solidFill>
                  <a:schemeClr val="tx1"/>
                </a:solidFill>
                <a:cs typeface="Times New Roman" panose="02020603050405020304" pitchFamily="18" charset="0"/>
              </a:rPr>
              <a:t>Decoder IC</a:t>
            </a:r>
          </a:p>
          <a:p>
            <a:pPr marL="285750" indent="-285750" algn="just">
              <a:buClrTx/>
              <a:buFont typeface="Arial" panose="020B0604020202020204" pitchFamily="34" charset="0"/>
              <a:buChar char="•"/>
            </a:pPr>
            <a:r>
              <a:rPr lang="en-US" sz="2200" dirty="0">
                <a:solidFill>
                  <a:schemeClr val="tx1"/>
                </a:solidFill>
                <a:cs typeface="Times New Roman" panose="02020603050405020304" pitchFamily="18" charset="0"/>
              </a:rPr>
              <a:t>Motor Drivers</a:t>
            </a:r>
          </a:p>
          <a:p>
            <a:pPr marL="285750" indent="-285750" algn="just">
              <a:buFont typeface="Arial" panose="020B0604020202020204" pitchFamily="34" charset="0"/>
              <a:buChar char="•"/>
            </a:pPr>
            <a:endParaRPr lang="hi-IN" sz="2200" dirty="0">
              <a:solidFill>
                <a:schemeClr val="tx1"/>
              </a:solidFill>
            </a:endParaRPr>
          </a:p>
          <a:p>
            <a:pPr algn="just"/>
            <a:endParaRPr lang="en-US" dirty="0"/>
          </a:p>
        </p:txBody>
      </p:sp>
    </p:spTree>
    <p:extLst>
      <p:ext uri="{BB962C8B-B14F-4D97-AF65-F5344CB8AC3E}">
        <p14:creationId xmlns:p14="http://schemas.microsoft.com/office/powerpoint/2010/main" val="2723316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cs typeface="Times New Roman" panose="02020603050405020304" pitchFamily="18" charset="0"/>
              </a:rPr>
              <a:t>Camera cum Barcode Reader</a:t>
            </a:r>
            <a:br>
              <a:rPr lang="en-US" dirty="0">
                <a:solidFill>
                  <a:schemeClr val="bg1"/>
                </a:solidFill>
                <a:latin typeface="Times New Roman" panose="02020603050405020304" pitchFamily="18" charset="0"/>
                <a:cs typeface="Times New Roman" panose="02020603050405020304" pitchFamily="18" charset="0"/>
              </a:rPr>
            </a:br>
            <a:br>
              <a:rPr lang="en-US" dirty="0">
                <a:solidFill>
                  <a:schemeClr val="bg1"/>
                </a:solidFill>
                <a:latin typeface="Times New Roman" panose="02020603050405020304" pitchFamily="18" charset="0"/>
                <a:cs typeface="Times New Roman" panose="02020603050405020304" pitchFamily="18" charset="0"/>
              </a:rPr>
            </a:br>
            <a:br>
              <a:rPr lang="en-US" dirty="0">
                <a:solidFill>
                  <a:schemeClr val="bg1"/>
                </a:solidFill>
                <a:latin typeface="Times New Roman" panose="02020603050405020304" pitchFamily="18" charset="0"/>
                <a:cs typeface="Times New Roman" panose="02020603050405020304" pitchFamily="18" charset="0"/>
              </a:rPr>
            </a:br>
            <a:br>
              <a:rPr lang="en-US" dirty="0">
                <a:solidFill>
                  <a:schemeClr val="bg1"/>
                </a:solidFill>
                <a:latin typeface="Times New Roman" panose="02020603050405020304" pitchFamily="18" charset="0"/>
                <a:cs typeface="Times New Roman" panose="02020603050405020304" pitchFamily="18" charset="0"/>
              </a:rPr>
            </a:br>
            <a:endParaRPr lang="en-US" dirty="0">
              <a:solidFill>
                <a:schemeClr val="bg1"/>
              </a:solidFill>
            </a:endParaRPr>
          </a:p>
        </p:txBody>
      </p:sp>
      <p:sp>
        <p:nvSpPr>
          <p:cNvPr id="3" name="Content Placeholder 2"/>
          <p:cNvSpPr>
            <a:spLocks noGrp="1"/>
          </p:cNvSpPr>
          <p:nvPr>
            <p:ph idx="1"/>
          </p:nvPr>
        </p:nvSpPr>
        <p:spPr/>
        <p:txBody>
          <a:bodyPr/>
          <a:lstStyle/>
          <a:p>
            <a:pPr algn="just">
              <a:buClrTx/>
            </a:pPr>
            <a:r>
              <a:rPr lang="en-US" dirty="0">
                <a:solidFill>
                  <a:schemeClr val="tx1"/>
                </a:solidFill>
                <a:cs typeface="Times New Roman" panose="02020603050405020304" pitchFamily="18" charset="0"/>
              </a:rPr>
              <a:t>Reads and scans barcode placed on the parcels for further decoding and fetching of data from the database for secondary sorting.</a:t>
            </a:r>
          </a:p>
          <a:p>
            <a:pPr algn="just">
              <a:buClrTx/>
            </a:pPr>
            <a:endParaRPr lang="en-US" dirty="0">
              <a:solidFill>
                <a:schemeClr val="tx1"/>
              </a:solidFill>
              <a:cs typeface="Times New Roman" panose="02020603050405020304" pitchFamily="18" charset="0"/>
            </a:endParaRPr>
          </a:p>
          <a:p>
            <a:pPr algn="just">
              <a:buClrTx/>
            </a:pPr>
            <a:r>
              <a:rPr lang="en-US" dirty="0">
                <a:solidFill>
                  <a:schemeClr val="tx1"/>
                </a:solidFill>
                <a:cs typeface="Times New Roman" panose="02020603050405020304" pitchFamily="18" charset="0"/>
              </a:rPr>
              <a:t>Specifications:</a:t>
            </a:r>
          </a:p>
          <a:p>
            <a:pPr algn="just"/>
            <a:endParaRPr lang="en-US" dirty="0">
              <a:solidFill>
                <a:schemeClr val="tx1"/>
              </a:solidFill>
              <a:cs typeface="Times New Roman" panose="02020603050405020304" pitchFamily="18" charset="0"/>
            </a:endParaRPr>
          </a:p>
          <a:p>
            <a:pPr lvl="1" algn="just">
              <a:buClrTx/>
            </a:pPr>
            <a:r>
              <a:rPr lang="en-US" dirty="0">
                <a:solidFill>
                  <a:schemeClr val="tx1"/>
                </a:solidFill>
                <a:cs typeface="Times New Roman" panose="02020603050405020304" pitchFamily="18" charset="0"/>
              </a:rPr>
              <a:t>360-degree full motion rotation camera</a:t>
            </a:r>
          </a:p>
          <a:p>
            <a:pPr lvl="1" algn="just">
              <a:buClrTx/>
            </a:pPr>
            <a:r>
              <a:rPr lang="en-US" dirty="0">
                <a:solidFill>
                  <a:schemeClr val="tx1"/>
                </a:solidFill>
                <a:cs typeface="Times New Roman" panose="02020603050405020304" pitchFamily="18" charset="0"/>
              </a:rPr>
              <a:t>Smooth auto-focus</a:t>
            </a:r>
          </a:p>
          <a:p>
            <a:pPr lvl="1" algn="just">
              <a:buClrTx/>
            </a:pPr>
            <a:r>
              <a:rPr lang="en-US" dirty="0">
                <a:solidFill>
                  <a:schemeClr val="tx1"/>
                </a:solidFill>
                <a:cs typeface="Times New Roman" panose="02020603050405020304" pitchFamily="18" charset="0"/>
              </a:rPr>
              <a:t>Auto light correction for dim and harsh lighting</a:t>
            </a:r>
          </a:p>
          <a:p>
            <a:endParaRPr lang="en-US" dirty="0"/>
          </a:p>
        </p:txBody>
      </p:sp>
      <p:pic>
        <p:nvPicPr>
          <p:cNvPr id="5122" name="Picture 2" descr="C:\Users\RK Carbon\Desktop\hd-webcam-c525-glamour-image-m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915" y="3695336"/>
            <a:ext cx="2626244" cy="24317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11706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Arduino Mega</a:t>
            </a:r>
            <a:br>
              <a:rPr lang="en-US" dirty="0"/>
            </a:br>
            <a:br>
              <a:rPr lang="en-US" dirty="0"/>
            </a:br>
            <a:br>
              <a:rPr lang="en-US" dirty="0"/>
            </a:br>
            <a:endParaRPr lang="en-US" dirty="0"/>
          </a:p>
        </p:txBody>
      </p:sp>
      <p:sp>
        <p:nvSpPr>
          <p:cNvPr id="3" name="Content Placeholder 2"/>
          <p:cNvSpPr>
            <a:spLocks noGrp="1"/>
          </p:cNvSpPr>
          <p:nvPr>
            <p:ph idx="1"/>
          </p:nvPr>
        </p:nvSpPr>
        <p:spPr/>
        <p:txBody>
          <a:bodyPr>
            <a:normAutofit lnSpcReduction="10000"/>
          </a:bodyPr>
          <a:lstStyle/>
          <a:p>
            <a:pPr>
              <a:buClrTx/>
            </a:pPr>
            <a:r>
              <a:rPr lang="en-US" dirty="0">
                <a:solidFill>
                  <a:schemeClr val="tx1"/>
                </a:solidFill>
              </a:rPr>
              <a:t>Microcontroller board to control devices involved in automation</a:t>
            </a:r>
          </a:p>
          <a:p>
            <a:pPr>
              <a:buClrTx/>
            </a:pPr>
            <a:r>
              <a:rPr lang="en-US" dirty="0">
                <a:solidFill>
                  <a:schemeClr val="tx1"/>
                </a:solidFill>
              </a:rPr>
              <a:t>The Mega 2560 is a microcontroller board based on the ATmega2560. </a:t>
            </a:r>
          </a:p>
          <a:p>
            <a:pPr>
              <a:buClrTx/>
            </a:pPr>
            <a:r>
              <a:rPr lang="en-US" dirty="0">
                <a:solidFill>
                  <a:schemeClr val="tx1"/>
                </a:solidFill>
              </a:rPr>
              <a:t>It has 54 digital input/output pins (of which 15 can be used as PWM outputs), 16 analog inputs, 4 UARTs (hardware serial ports), a 16 MHz crystal oscillator, a USB connection, a power jack, an ICSP header, and a reset button. </a:t>
            </a:r>
          </a:p>
          <a:p>
            <a:pPr>
              <a:buClrTx/>
            </a:pPr>
            <a:r>
              <a:rPr lang="en-US" dirty="0">
                <a:solidFill>
                  <a:schemeClr val="tx1"/>
                </a:solidFill>
              </a:rPr>
              <a:t>It contains everything needed to support the microcontroller; simply connect it to a computer with a USB cable or power it with a AC-to-DC adapter or battery to get started. </a:t>
            </a:r>
          </a:p>
          <a:p>
            <a:pPr>
              <a:buClrTx/>
            </a:pPr>
            <a:r>
              <a:rPr lang="en-US" dirty="0">
                <a:solidFill>
                  <a:schemeClr val="tx1"/>
                </a:solidFill>
              </a:rPr>
              <a:t>The Mega 2560 board is compatible with most shields designed for the Uno and the former boards </a:t>
            </a:r>
            <a:r>
              <a:rPr lang="en-US" dirty="0" err="1">
                <a:solidFill>
                  <a:schemeClr val="tx1"/>
                </a:solidFill>
              </a:rPr>
              <a:t>Duemilanove</a:t>
            </a:r>
            <a:r>
              <a:rPr lang="en-US" dirty="0">
                <a:solidFill>
                  <a:schemeClr val="tx1"/>
                </a:solidFill>
              </a:rPr>
              <a:t> or </a:t>
            </a:r>
            <a:r>
              <a:rPr lang="en-US" dirty="0" err="1">
                <a:solidFill>
                  <a:schemeClr val="tx1"/>
                </a:solidFill>
              </a:rPr>
              <a:t>Diecimila</a:t>
            </a:r>
            <a:r>
              <a:rPr lang="en-US" dirty="0">
                <a:solidFill>
                  <a:schemeClr val="tx1"/>
                </a:solidFill>
              </a:rPr>
              <a:t>.</a:t>
            </a:r>
          </a:p>
          <a:p>
            <a:pPr marL="0" indent="0">
              <a:buNone/>
            </a:pPr>
            <a:endParaRPr lang="en-US" dirty="0">
              <a:solidFill>
                <a:schemeClr val="tx1"/>
              </a:solidFill>
            </a:endParaRPr>
          </a:p>
          <a:p>
            <a:pPr marL="0" indent="0">
              <a:buNone/>
            </a:pPr>
            <a:r>
              <a:rPr lang="en-US" dirty="0">
                <a:solidFill>
                  <a:schemeClr val="tx1"/>
                </a:solidFill>
              </a:rPr>
              <a:t>Specifications:</a:t>
            </a:r>
          </a:p>
          <a:p>
            <a:pPr>
              <a:buClrTx/>
            </a:pPr>
            <a:r>
              <a:rPr lang="en-US" dirty="0">
                <a:solidFill>
                  <a:schemeClr val="tx1"/>
                </a:solidFill>
              </a:rPr>
              <a:t>256 KB flash memory</a:t>
            </a:r>
          </a:p>
        </p:txBody>
      </p:sp>
      <p:pic>
        <p:nvPicPr>
          <p:cNvPr id="4" name="Picture 3" descr="C:\Users\RK Carbon\Desktop\5fc2e8c0fb.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9488" y="3339399"/>
            <a:ext cx="2857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60471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DC motor</a:t>
            </a:r>
            <a:br>
              <a:rPr lang="en-US" dirty="0"/>
            </a:br>
            <a:br>
              <a:rPr lang="en-US" dirty="0"/>
            </a:br>
            <a:br>
              <a:rPr lang="en-US" dirty="0"/>
            </a:br>
            <a:br>
              <a:rPr lang="en-US" dirty="0"/>
            </a:br>
            <a:br>
              <a:rPr lang="en-US" dirty="0"/>
            </a:br>
            <a:endParaRPr lang="en-US" dirty="0"/>
          </a:p>
        </p:txBody>
      </p:sp>
      <p:sp>
        <p:nvSpPr>
          <p:cNvPr id="3" name="Content Placeholder 2"/>
          <p:cNvSpPr>
            <a:spLocks noGrp="1"/>
          </p:cNvSpPr>
          <p:nvPr>
            <p:ph idx="1"/>
          </p:nvPr>
        </p:nvSpPr>
        <p:spPr/>
        <p:txBody>
          <a:bodyPr>
            <a:normAutofit/>
          </a:bodyPr>
          <a:lstStyle/>
          <a:p>
            <a:pPr>
              <a:buClrTx/>
            </a:pPr>
            <a:r>
              <a:rPr lang="en-US" sz="2200" dirty="0">
                <a:solidFill>
                  <a:schemeClr val="tx1"/>
                </a:solidFill>
              </a:rPr>
              <a:t>It is used to operate the flaps in the automated solution</a:t>
            </a:r>
          </a:p>
          <a:p>
            <a:pPr>
              <a:buClrTx/>
            </a:pPr>
            <a:r>
              <a:rPr lang="en-US" sz="2200" dirty="0">
                <a:solidFill>
                  <a:schemeClr val="tx1"/>
                </a:solidFill>
              </a:rPr>
              <a:t>However, a servomotor may be used instead as it has more accuracy and angle precision.</a:t>
            </a:r>
          </a:p>
          <a:p>
            <a:endParaRPr lang="en-US" sz="2200" dirty="0">
              <a:solidFill>
                <a:schemeClr val="tx1"/>
              </a:solidFill>
            </a:endParaRPr>
          </a:p>
          <a:p>
            <a:pPr marL="0" indent="0">
              <a:buNone/>
            </a:pPr>
            <a:r>
              <a:rPr lang="en-US" sz="2200" dirty="0">
                <a:solidFill>
                  <a:schemeClr val="tx1"/>
                </a:solidFill>
              </a:rPr>
              <a:t>Specifications:</a:t>
            </a:r>
          </a:p>
          <a:p>
            <a:pPr>
              <a:buClrTx/>
            </a:pPr>
            <a:r>
              <a:rPr lang="en-US" sz="2200" dirty="0">
                <a:solidFill>
                  <a:schemeClr val="tx1"/>
                </a:solidFill>
              </a:rPr>
              <a:t>12 V</a:t>
            </a:r>
          </a:p>
          <a:p>
            <a:pPr>
              <a:buClrTx/>
            </a:pPr>
            <a:r>
              <a:rPr lang="en-US" sz="2200" dirty="0">
                <a:solidFill>
                  <a:schemeClr val="tx1"/>
                </a:solidFill>
              </a:rPr>
              <a:t>100 rpm</a:t>
            </a:r>
          </a:p>
          <a:p>
            <a:pPr>
              <a:buClrTx/>
            </a:pPr>
            <a:r>
              <a:rPr lang="en-US" sz="2200" dirty="0">
                <a:solidFill>
                  <a:schemeClr val="tx1"/>
                </a:solidFill>
              </a:rPr>
              <a:t>300 mA </a:t>
            </a:r>
          </a:p>
        </p:txBody>
      </p:sp>
      <p:pic>
        <p:nvPicPr>
          <p:cNvPr id="6146" name="Picture 2" descr="C:\Users\RK Carbon\Desktop\8d8a2d411b7f72f590cf222b9fdff5a8--electric-motor-metal-gear.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8929" y="3313003"/>
            <a:ext cx="3174206" cy="31742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15281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Light Emitting Diodes (LEDs)</a:t>
            </a:r>
            <a:br>
              <a:rPr lang="en-US" dirty="0"/>
            </a:br>
            <a:br>
              <a:rPr lang="en-US" dirty="0"/>
            </a:br>
            <a:br>
              <a:rPr lang="en-US" dirty="0"/>
            </a:br>
            <a:endParaRPr lang="en-US" dirty="0"/>
          </a:p>
        </p:txBody>
      </p:sp>
      <p:sp>
        <p:nvSpPr>
          <p:cNvPr id="3" name="Content Placeholder 2"/>
          <p:cNvSpPr>
            <a:spLocks noGrp="1"/>
          </p:cNvSpPr>
          <p:nvPr>
            <p:ph idx="1"/>
          </p:nvPr>
        </p:nvSpPr>
        <p:spPr/>
        <p:txBody>
          <a:bodyPr/>
          <a:lstStyle/>
          <a:p>
            <a:pPr algn="just">
              <a:buClrTx/>
            </a:pPr>
            <a:r>
              <a:rPr lang="en-US" dirty="0">
                <a:solidFill>
                  <a:schemeClr val="tx1"/>
                </a:solidFill>
              </a:rPr>
              <a:t>It is a semi conductor device that emits light when electric current is passed through it.</a:t>
            </a:r>
          </a:p>
          <a:p>
            <a:pPr algn="just">
              <a:buClrTx/>
            </a:pPr>
            <a:r>
              <a:rPr lang="en-US" dirty="0">
                <a:solidFill>
                  <a:schemeClr val="tx1"/>
                </a:solidFill>
              </a:rPr>
              <a:t>Used to indicate the baggage to which the current parcel belongs to.</a:t>
            </a:r>
          </a:p>
          <a:p>
            <a:pPr algn="just">
              <a:buClrTx/>
            </a:pPr>
            <a:r>
              <a:rPr lang="en-US" dirty="0">
                <a:solidFill>
                  <a:schemeClr val="tx1"/>
                </a:solidFill>
              </a:rPr>
              <a:t>It is turned ON when a signal is passed through Arduino that the baggage is recognized as the destination bag for the parcel.</a:t>
            </a:r>
          </a:p>
        </p:txBody>
      </p:sp>
      <p:pic>
        <p:nvPicPr>
          <p:cNvPr id="7170" name="Picture 2" descr="C:\Users\RK Carbon\Desktop\set-color-leds-26386376.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8937" y="3674917"/>
            <a:ext cx="2490017" cy="20241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54495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Seven Segment Display</a:t>
            </a:r>
            <a:br>
              <a:rPr lang="en-US" dirty="0"/>
            </a:br>
            <a:br>
              <a:rPr lang="en-US" dirty="0"/>
            </a:br>
            <a:br>
              <a:rPr lang="en-US" dirty="0"/>
            </a:br>
            <a:br>
              <a:rPr lang="en-US" dirty="0"/>
            </a:br>
            <a:endParaRPr lang="en-US" dirty="0"/>
          </a:p>
        </p:txBody>
      </p:sp>
      <p:sp>
        <p:nvSpPr>
          <p:cNvPr id="3" name="Content Placeholder 2"/>
          <p:cNvSpPr>
            <a:spLocks noGrp="1"/>
          </p:cNvSpPr>
          <p:nvPr>
            <p:ph idx="1"/>
          </p:nvPr>
        </p:nvSpPr>
        <p:spPr/>
        <p:txBody>
          <a:bodyPr/>
          <a:lstStyle/>
          <a:p>
            <a:pPr>
              <a:buClrTx/>
            </a:pPr>
            <a:r>
              <a:rPr lang="en-US" dirty="0">
                <a:solidFill>
                  <a:schemeClr val="tx1"/>
                </a:solidFill>
              </a:rPr>
              <a:t>Acts as a “counter” to count the number of parcels a destination baggage is carrying.</a:t>
            </a:r>
          </a:p>
          <a:p>
            <a:pPr>
              <a:buClrTx/>
            </a:pPr>
            <a:r>
              <a:rPr lang="en-US" dirty="0">
                <a:solidFill>
                  <a:schemeClr val="tx1"/>
                </a:solidFill>
              </a:rPr>
              <a:t>Resets the counter once the number of parcels dropped exceed seven.</a:t>
            </a:r>
          </a:p>
        </p:txBody>
      </p:sp>
      <p:pic>
        <p:nvPicPr>
          <p:cNvPr id="4" name="Picture 2" descr="C:\Users\RK Carbon\Desktop\41Araxi2mwL.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8779" y="3581216"/>
            <a:ext cx="2491379" cy="24913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937296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Decoder IC</a:t>
            </a:r>
            <a:br>
              <a:rPr lang="en-US" dirty="0"/>
            </a:br>
            <a:br>
              <a:rPr lang="en-US" dirty="0"/>
            </a:br>
            <a:br>
              <a:rPr lang="en-US" dirty="0"/>
            </a:br>
            <a:endParaRPr lang="en-US" dirty="0"/>
          </a:p>
        </p:txBody>
      </p:sp>
      <p:sp>
        <p:nvSpPr>
          <p:cNvPr id="3" name="Content Placeholder 2"/>
          <p:cNvSpPr>
            <a:spLocks noGrp="1"/>
          </p:cNvSpPr>
          <p:nvPr>
            <p:ph idx="1"/>
          </p:nvPr>
        </p:nvSpPr>
        <p:spPr/>
        <p:txBody>
          <a:bodyPr/>
          <a:lstStyle/>
          <a:p>
            <a:pPr>
              <a:buClrTx/>
            </a:pPr>
            <a:r>
              <a:rPr lang="en-US" b="1" dirty="0">
                <a:solidFill>
                  <a:schemeClr val="tx1"/>
                </a:solidFill>
              </a:rPr>
              <a:t>HT12D</a:t>
            </a:r>
            <a:r>
              <a:rPr lang="en-US" dirty="0">
                <a:solidFill>
                  <a:schemeClr val="tx1"/>
                </a:solidFill>
              </a:rPr>
              <a:t> is a </a:t>
            </a:r>
            <a:r>
              <a:rPr lang="en-US" b="1" dirty="0">
                <a:solidFill>
                  <a:schemeClr val="tx1"/>
                </a:solidFill>
              </a:rPr>
              <a:t>decoder integrated circuit</a:t>
            </a:r>
            <a:r>
              <a:rPr lang="en-US" dirty="0">
                <a:solidFill>
                  <a:schemeClr val="tx1"/>
                </a:solidFill>
              </a:rPr>
              <a:t> that belongs to 2</a:t>
            </a:r>
            <a:r>
              <a:rPr lang="en-US" baseline="30000" dirty="0">
                <a:solidFill>
                  <a:schemeClr val="tx1"/>
                </a:solidFill>
              </a:rPr>
              <a:t>12 </a:t>
            </a:r>
            <a:r>
              <a:rPr lang="en-US" dirty="0">
                <a:solidFill>
                  <a:schemeClr val="tx1"/>
                </a:solidFill>
              </a:rPr>
              <a:t>series of decoders. This series of decoders are mainly used for remote control system applications, like burglar alarm, car door controller, security system etc.</a:t>
            </a:r>
          </a:p>
          <a:p>
            <a:pPr>
              <a:buClrTx/>
            </a:pPr>
            <a:r>
              <a:rPr lang="en-US" dirty="0">
                <a:solidFill>
                  <a:schemeClr val="tx1"/>
                </a:solidFill>
              </a:rPr>
              <a:t> It is mainly provided to interface RF and infrared circuits.  They are paired with 2</a:t>
            </a:r>
            <a:r>
              <a:rPr lang="en-US" baseline="30000" dirty="0">
                <a:solidFill>
                  <a:schemeClr val="tx1"/>
                </a:solidFill>
              </a:rPr>
              <a:t>12</a:t>
            </a:r>
            <a:r>
              <a:rPr lang="en-US" dirty="0">
                <a:solidFill>
                  <a:schemeClr val="tx1"/>
                </a:solidFill>
              </a:rPr>
              <a:t> series of encoders. The chosen pair of encoder/decoder should have same number of addresses and data format.</a:t>
            </a:r>
          </a:p>
          <a:p>
            <a:pPr>
              <a:buClrTx/>
            </a:pPr>
            <a:r>
              <a:rPr lang="en-US" dirty="0">
                <a:solidFill>
                  <a:schemeClr val="tx1"/>
                </a:solidFill>
              </a:rPr>
              <a:t>In simple terms, HT12D converts the serial input into parallel outputs. It decodes the serial addresses and data received by, say, an RF receiver, into parallel data and sends them to output data pins. </a:t>
            </a:r>
          </a:p>
        </p:txBody>
      </p:sp>
      <p:pic>
        <p:nvPicPr>
          <p:cNvPr id="9218" name="Picture 2" descr="C:\Users\RK Carbon\Desktop\128_800.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00136" y="3848801"/>
            <a:ext cx="2540001" cy="1911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12187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Motor Driver </a:t>
            </a:r>
            <a:br>
              <a:rPr lang="en-US" dirty="0"/>
            </a:br>
            <a:r>
              <a:rPr lang="en-US" dirty="0"/>
              <a:t>(L293D)</a:t>
            </a:r>
            <a:br>
              <a:rPr lang="en-US" dirty="0"/>
            </a:br>
            <a:br>
              <a:rPr lang="en-US" dirty="0"/>
            </a:br>
            <a:br>
              <a:rPr lang="en-US" dirty="0"/>
            </a:br>
            <a:br>
              <a:rPr lang="en-US" dirty="0"/>
            </a:br>
            <a:endParaRPr lang="en-US" dirty="0"/>
          </a:p>
        </p:txBody>
      </p:sp>
      <p:sp>
        <p:nvSpPr>
          <p:cNvPr id="3" name="Content Placeholder 2"/>
          <p:cNvSpPr>
            <a:spLocks noGrp="1"/>
          </p:cNvSpPr>
          <p:nvPr>
            <p:ph idx="1"/>
          </p:nvPr>
        </p:nvSpPr>
        <p:spPr/>
        <p:txBody>
          <a:bodyPr/>
          <a:lstStyle/>
          <a:p>
            <a:pPr marL="0" indent="0">
              <a:buNone/>
            </a:pPr>
            <a:endParaRPr lang="en-US" sz="2200" dirty="0">
              <a:solidFill>
                <a:schemeClr val="tx1"/>
              </a:solidFill>
            </a:endParaRPr>
          </a:p>
          <a:p>
            <a:pPr>
              <a:buClrTx/>
            </a:pPr>
            <a:r>
              <a:rPr lang="en-US" sz="2200" dirty="0">
                <a:solidFill>
                  <a:schemeClr val="tx1"/>
                </a:solidFill>
              </a:rPr>
              <a:t> It is a H-Bridge motor driver working on simple MOSFET switches to run the motor in both the direction.</a:t>
            </a:r>
          </a:p>
          <a:p>
            <a:pPr>
              <a:buClrTx/>
            </a:pPr>
            <a:r>
              <a:rPr lang="en-US" sz="2200" dirty="0">
                <a:solidFill>
                  <a:schemeClr val="tx1"/>
                </a:solidFill>
              </a:rPr>
              <a:t>A capacitor is usually put in between the VCC and ground to avoid the power fluctuations.</a:t>
            </a:r>
            <a:endParaRPr lang="en-US" dirty="0">
              <a:solidFill>
                <a:schemeClr val="tx1"/>
              </a:solidFill>
            </a:endParaRPr>
          </a:p>
          <a:p>
            <a:endParaRPr lang="en-US" dirty="0">
              <a:solidFill>
                <a:schemeClr val="tx1"/>
              </a:solidFill>
            </a:endParaRPr>
          </a:p>
          <a:p>
            <a:pPr marL="0" indent="0">
              <a:buNone/>
            </a:pPr>
            <a:r>
              <a:rPr lang="en-US" dirty="0">
                <a:solidFill>
                  <a:schemeClr val="tx1"/>
                </a:solidFill>
              </a:rPr>
              <a:t>Specifications:</a:t>
            </a:r>
          </a:p>
          <a:p>
            <a:pPr>
              <a:buClrTx/>
            </a:pPr>
            <a:r>
              <a:rPr lang="en-US" dirty="0">
                <a:solidFill>
                  <a:schemeClr val="tx1"/>
                </a:solidFill>
              </a:rPr>
              <a:t>It is a current amplifier and is used by any device, like motor that draws current more than 50-100 mA</a:t>
            </a:r>
          </a:p>
          <a:p>
            <a:pPr>
              <a:buClrTx/>
            </a:pPr>
            <a:r>
              <a:rPr lang="en-US" dirty="0">
                <a:solidFill>
                  <a:schemeClr val="tx1"/>
                </a:solidFill>
              </a:rPr>
              <a:t>It is a 16 pin IC which has  the capacity to drive two individual motors.</a:t>
            </a:r>
          </a:p>
          <a:p>
            <a:pPr>
              <a:buClrTx/>
            </a:pPr>
            <a:r>
              <a:rPr lang="en-US" dirty="0">
                <a:solidFill>
                  <a:schemeClr val="tx1"/>
                </a:solidFill>
              </a:rPr>
              <a:t>The IC is powered by a +5V  VCC while it has the capacity to run a motor with voltage rating of +12V DC.</a:t>
            </a:r>
          </a:p>
        </p:txBody>
      </p:sp>
      <p:pic>
        <p:nvPicPr>
          <p:cNvPr id="4" name="Picture 3" descr="C:\Users\RK Carbon\Desktop\6f3a273af15aab9570a02295591d2131.image.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45987" y="4125632"/>
            <a:ext cx="2292905" cy="19049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53936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5310F-0C45-4C10-9621-D9ADD9A89840}"/>
              </a:ext>
            </a:extLst>
          </p:cNvPr>
          <p:cNvSpPr>
            <a:spLocks noGrp="1"/>
          </p:cNvSpPr>
          <p:nvPr>
            <p:ph type="title"/>
          </p:nvPr>
        </p:nvSpPr>
        <p:spPr/>
        <p:txBody>
          <a:bodyPr/>
          <a:lstStyle/>
          <a:p>
            <a:r>
              <a:rPr lang="en-US" dirty="0"/>
              <a:t>References</a:t>
            </a:r>
            <a:endParaRPr lang="hi-IN" dirty="0"/>
          </a:p>
        </p:txBody>
      </p:sp>
      <p:sp>
        <p:nvSpPr>
          <p:cNvPr id="4" name="Shape 245">
            <a:extLst>
              <a:ext uri="{FF2B5EF4-FFF2-40B4-BE49-F238E27FC236}">
                <a16:creationId xmlns:a16="http://schemas.microsoft.com/office/drawing/2014/main" id="{1152633C-26F6-4735-A0C4-FF8F79232C8A}"/>
              </a:ext>
            </a:extLst>
          </p:cNvPr>
          <p:cNvSpPr txBox="1">
            <a:spLocks noGrp="1"/>
          </p:cNvSpPr>
          <p:nvPr>
            <p:ph idx="1"/>
          </p:nvPr>
        </p:nvSpPr>
        <p:spPr>
          <a:xfrm>
            <a:off x="4020097" y="1369715"/>
            <a:ext cx="7315200" cy="5120640"/>
          </a:xfrm>
          <a:prstGeom prst="rect">
            <a:avLst/>
          </a:prstGeom>
          <a:noFill/>
          <a:ln>
            <a:noFill/>
          </a:ln>
        </p:spPr>
        <p:txBody>
          <a:bodyPr spcFirstLastPara="1" wrap="square" lIns="91425" tIns="91425" rIns="91425" bIns="91425" anchor="t" anchorCtr="0">
            <a:noAutofit/>
          </a:bodyPr>
          <a:lstStyle/>
          <a:p>
            <a:pPr marL="419100" indent="-342900" algn="just">
              <a:lnSpc>
                <a:spcPct val="100000"/>
              </a:lnSpc>
              <a:spcBef>
                <a:spcPts val="0"/>
              </a:spcBef>
              <a:buClr>
                <a:srgbClr val="000000"/>
              </a:buClr>
              <a:buSzPts val="2400"/>
              <a:defRPr/>
            </a:pPr>
            <a:r>
              <a:rPr kumimoji="0" lang="en-US" sz="2200" b="0" i="0" strike="noStrike" kern="0" cap="none" spc="0" normalizeH="0" baseline="0" noProof="0" dirty="0">
                <a:ln>
                  <a:noFill/>
                </a:ln>
                <a:solidFill>
                  <a:schemeClr val="tx1"/>
                </a:solidFill>
                <a:effectLst/>
                <a:uLnTx/>
                <a:uFillTx/>
                <a:cs typeface="Arial"/>
                <a:sym typeface="Arial"/>
              </a:rPr>
              <a:t>https://www.indiapost.gov.in/VAS/DOP_PDFFiles/Post_AR_English_2017-18.pdf</a:t>
            </a:r>
          </a:p>
          <a:p>
            <a:pPr marL="76200" marR="0" lvl="0" indent="0" algn="just" defTabSz="914400" rtl="0" eaLnBrk="1" fontAlgn="auto" latinLnBrk="0" hangingPunct="1">
              <a:lnSpc>
                <a:spcPct val="100000"/>
              </a:lnSpc>
              <a:spcBef>
                <a:spcPts val="0"/>
              </a:spcBef>
              <a:spcAft>
                <a:spcPts val="0"/>
              </a:spcAft>
              <a:buClr>
                <a:srgbClr val="000000"/>
              </a:buClr>
              <a:buSzPts val="2400"/>
              <a:buNone/>
              <a:tabLst/>
              <a:defRPr/>
            </a:pPr>
            <a:endParaRPr kumimoji="0" sz="2200" b="0" i="0" strike="noStrike" kern="0" cap="none" spc="0" normalizeH="0" baseline="0" noProof="0" dirty="0">
              <a:ln>
                <a:noFill/>
              </a:ln>
              <a:solidFill>
                <a:schemeClr val="tx1"/>
              </a:solidFill>
              <a:effectLst/>
              <a:uLnTx/>
              <a:uFillTx/>
              <a:cs typeface="Arial"/>
              <a:sym typeface="Arial"/>
            </a:endParaRPr>
          </a:p>
          <a:p>
            <a:pPr marL="419100" indent="-342900" algn="just">
              <a:lnSpc>
                <a:spcPct val="100000"/>
              </a:lnSpc>
              <a:spcBef>
                <a:spcPts val="0"/>
              </a:spcBef>
              <a:buClr>
                <a:srgbClr val="000000"/>
              </a:buClr>
              <a:buSzPts val="2400"/>
              <a:defRPr/>
            </a:pPr>
            <a:r>
              <a:rPr kumimoji="0" lang="en-US" sz="2200" b="0" i="0" u="none" strike="noStrike" kern="0" cap="none" spc="0" normalizeH="0" baseline="0" noProof="0" dirty="0">
                <a:ln>
                  <a:noFill/>
                </a:ln>
                <a:solidFill>
                  <a:schemeClr val="tx1"/>
                </a:solidFill>
                <a:effectLst/>
                <a:uLnTx/>
                <a:uFillTx/>
                <a:cs typeface="Arial"/>
                <a:sym typeface="Arial"/>
              </a:rPr>
              <a:t>https://www.indiapost.gov.in/VAS/Pages/AboutUs/PostOfficeNetwork.aspx</a:t>
            </a:r>
          </a:p>
          <a:p>
            <a:pPr marL="76200" marR="0" lvl="0" indent="0" algn="just" defTabSz="914400" rtl="0" eaLnBrk="1" fontAlgn="auto" latinLnBrk="0" hangingPunct="1">
              <a:lnSpc>
                <a:spcPct val="100000"/>
              </a:lnSpc>
              <a:spcBef>
                <a:spcPts val="0"/>
              </a:spcBef>
              <a:spcAft>
                <a:spcPts val="0"/>
              </a:spcAft>
              <a:buClr>
                <a:srgbClr val="000000"/>
              </a:buClr>
              <a:buSzPts val="2400"/>
              <a:buNone/>
              <a:tabLst/>
              <a:defRPr/>
            </a:pPr>
            <a:endParaRPr kumimoji="0" sz="2200" b="0" i="0" u="none" strike="noStrike" kern="0" cap="none" spc="0" normalizeH="0" baseline="0" noProof="0" dirty="0">
              <a:ln>
                <a:noFill/>
              </a:ln>
              <a:solidFill>
                <a:schemeClr val="tx1"/>
              </a:solidFill>
              <a:effectLst/>
              <a:uLnTx/>
              <a:uFillTx/>
              <a:cs typeface="Arial"/>
              <a:sym typeface="Arial"/>
            </a:endParaRPr>
          </a:p>
          <a:p>
            <a:pPr marL="419100" indent="-342900" algn="just">
              <a:lnSpc>
                <a:spcPct val="100000"/>
              </a:lnSpc>
              <a:spcBef>
                <a:spcPts val="0"/>
              </a:spcBef>
              <a:buClr>
                <a:srgbClr val="000000"/>
              </a:buClr>
              <a:buSzPts val="2400"/>
              <a:defRPr/>
            </a:pPr>
            <a:r>
              <a:rPr kumimoji="0" lang="en-US" sz="2200" b="0" i="0" strike="noStrike" kern="0" cap="none" spc="0" normalizeH="0" baseline="0" noProof="0" dirty="0">
                <a:ln>
                  <a:noFill/>
                </a:ln>
                <a:solidFill>
                  <a:schemeClr val="tx1"/>
                </a:solidFill>
                <a:effectLst/>
                <a:uLnTx/>
                <a:uFillTx/>
                <a:cs typeface="Arial"/>
                <a:sym typeface="Arial"/>
              </a:rPr>
              <a:t>http://www.tanay.co.in/blog/amazon-starts-using-india-post-and-screws-its-delivery-system-india.html</a:t>
            </a:r>
          </a:p>
          <a:p>
            <a:pPr marL="76200" marR="0" lvl="0" indent="0" algn="just" defTabSz="914400" rtl="0" eaLnBrk="1" fontAlgn="auto" latinLnBrk="0" hangingPunct="1">
              <a:lnSpc>
                <a:spcPct val="100000"/>
              </a:lnSpc>
              <a:spcBef>
                <a:spcPts val="0"/>
              </a:spcBef>
              <a:spcAft>
                <a:spcPts val="0"/>
              </a:spcAft>
              <a:buClr>
                <a:srgbClr val="000000"/>
              </a:buClr>
              <a:buSzPts val="2400"/>
              <a:buNone/>
              <a:tabLst/>
              <a:defRPr/>
            </a:pPr>
            <a:endParaRPr kumimoji="0" sz="2200" b="0" i="0" strike="noStrike" kern="0" cap="none" spc="0" normalizeH="0" baseline="0" noProof="0" dirty="0">
              <a:ln>
                <a:noFill/>
              </a:ln>
              <a:solidFill>
                <a:schemeClr val="tx1"/>
              </a:solidFill>
              <a:effectLst/>
              <a:uLnTx/>
              <a:uFillTx/>
              <a:cs typeface="Arial"/>
              <a:sym typeface="Arial"/>
            </a:endParaRPr>
          </a:p>
          <a:p>
            <a:pPr marL="419100" indent="-342900" algn="just">
              <a:lnSpc>
                <a:spcPct val="100000"/>
              </a:lnSpc>
              <a:spcBef>
                <a:spcPts val="0"/>
              </a:spcBef>
              <a:buClr>
                <a:srgbClr val="000000"/>
              </a:buClr>
              <a:buSzPts val="2400"/>
              <a:defRPr/>
            </a:pPr>
            <a:r>
              <a:rPr kumimoji="0" lang="en-US" sz="2200" b="0" i="0" strike="noStrike" kern="0" cap="none" spc="0" normalizeH="0" baseline="0" noProof="0" dirty="0">
                <a:ln>
                  <a:noFill/>
                </a:ln>
                <a:solidFill>
                  <a:schemeClr val="tx1"/>
                </a:solidFill>
                <a:effectLst/>
                <a:uLnTx/>
                <a:uFillTx/>
                <a:cs typeface="Arial"/>
                <a:sym typeface="Arial"/>
              </a:rPr>
              <a:t>https://tech.economictimes.indiatimes.com/news/internet/india-post-to-invest-rs-322-crore-to-augment-parcel-capacity/50896256</a:t>
            </a:r>
            <a:endParaRPr kumimoji="0" sz="2200" b="0" i="0" strike="noStrike" kern="0" cap="none" spc="0" normalizeH="0" baseline="0" noProof="0" dirty="0">
              <a:ln>
                <a:noFill/>
              </a:ln>
              <a:solidFill>
                <a:schemeClr val="tx1"/>
              </a:solidFill>
              <a:effectLst/>
              <a:uLnTx/>
              <a:uFillTx/>
              <a:cs typeface="Arial"/>
              <a:sym typeface="Arial"/>
            </a:endParaRPr>
          </a:p>
        </p:txBody>
      </p:sp>
    </p:spTree>
    <p:extLst>
      <p:ext uri="{BB962C8B-B14F-4D97-AF65-F5344CB8AC3E}">
        <p14:creationId xmlns:p14="http://schemas.microsoft.com/office/powerpoint/2010/main" val="31117924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6609B-994D-4259-83F1-9722353938E1}"/>
              </a:ext>
            </a:extLst>
          </p:cNvPr>
          <p:cNvSpPr>
            <a:spLocks noGrp="1"/>
          </p:cNvSpPr>
          <p:nvPr>
            <p:ph type="title"/>
          </p:nvPr>
        </p:nvSpPr>
        <p:spPr/>
        <p:txBody>
          <a:bodyPr/>
          <a:lstStyle/>
          <a:p>
            <a:r>
              <a:rPr lang="en-US" dirty="0">
                <a:ea typeface="Times New Roman"/>
                <a:cs typeface="Arial" panose="020B0604020202020204" pitchFamily="34" charset="0"/>
                <a:sym typeface="Times New Roman"/>
              </a:rPr>
              <a:t>A glimpse of how parcel sorting is done manually in India Post </a:t>
            </a:r>
            <a:br>
              <a:rPr lang="en-US" b="1" i="1" u="sng" dirty="0">
                <a:ea typeface="Times New Roman"/>
                <a:cs typeface="Times New Roman"/>
                <a:sym typeface="Times New Roman"/>
              </a:rPr>
            </a:br>
            <a:endParaRPr lang="hi-IN" dirty="0"/>
          </a:p>
        </p:txBody>
      </p:sp>
      <p:pic>
        <p:nvPicPr>
          <p:cNvPr id="4" name="india post.avi">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333614" y="355993"/>
            <a:ext cx="6378549" cy="3587934"/>
          </a:xfrm>
        </p:spPr>
      </p:pic>
      <p:sp>
        <p:nvSpPr>
          <p:cNvPr id="5" name="Shape 168">
            <a:extLst>
              <a:ext uri="{FF2B5EF4-FFF2-40B4-BE49-F238E27FC236}">
                <a16:creationId xmlns:a16="http://schemas.microsoft.com/office/drawing/2014/main" id="{A9A49FFD-D47C-4DB3-922C-B37082564160}"/>
              </a:ext>
            </a:extLst>
          </p:cNvPr>
          <p:cNvSpPr txBox="1"/>
          <p:nvPr/>
        </p:nvSpPr>
        <p:spPr>
          <a:xfrm>
            <a:off x="4490421" y="3943927"/>
            <a:ext cx="6064936" cy="2548768"/>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US" sz="2400" u="sng" dirty="0">
                <a:latin typeface="+mj-lt"/>
                <a:ea typeface="Times New Roman"/>
                <a:cs typeface="Arial" panose="020B0604020202020204" pitchFamily="34" charset="0"/>
                <a:sym typeface="Times New Roman"/>
              </a:rPr>
              <a:t>Inference from the video :</a:t>
            </a:r>
            <a:endParaRPr sz="2400" u="sng" dirty="0">
              <a:latin typeface="+mj-lt"/>
              <a:ea typeface="Times New Roman"/>
              <a:cs typeface="Arial" panose="020B0604020202020204" pitchFamily="34" charset="0"/>
              <a:sym typeface="Times New Roman"/>
            </a:endParaRPr>
          </a:p>
          <a:p>
            <a:pPr marL="0" lvl="0" indent="0">
              <a:spcBef>
                <a:spcPts val="0"/>
              </a:spcBef>
              <a:spcAft>
                <a:spcPts val="0"/>
              </a:spcAft>
              <a:buNone/>
            </a:pPr>
            <a:endParaRPr sz="2400" dirty="0">
              <a:latin typeface="+mj-lt"/>
              <a:ea typeface="Times New Roman"/>
              <a:cs typeface="Arial" panose="020B0604020202020204" pitchFamily="34" charset="0"/>
              <a:sym typeface="Times New Roman"/>
            </a:endParaRPr>
          </a:p>
          <a:p>
            <a:pPr marL="457200" lvl="0" indent="-381000" rtl="0">
              <a:spcBef>
                <a:spcPts val="0"/>
              </a:spcBef>
              <a:spcAft>
                <a:spcPts val="0"/>
              </a:spcAft>
              <a:buSzPts val="2400"/>
              <a:buFont typeface="Times New Roman"/>
              <a:buAutoNum type="arabicPeriod"/>
            </a:pPr>
            <a:r>
              <a:rPr lang="en-US" sz="2400" dirty="0">
                <a:solidFill>
                  <a:schemeClr val="dk1"/>
                </a:solidFill>
                <a:latin typeface="+mj-lt"/>
                <a:ea typeface="Times New Roman"/>
                <a:cs typeface="Arial" panose="020B0604020202020204" pitchFamily="34" charset="0"/>
                <a:sym typeface="Times New Roman"/>
              </a:rPr>
              <a:t>Using method of manual sorting</a:t>
            </a:r>
            <a:endParaRPr sz="2400" dirty="0">
              <a:latin typeface="+mj-lt"/>
              <a:ea typeface="Times New Roman"/>
              <a:cs typeface="Arial" panose="020B0604020202020204" pitchFamily="34" charset="0"/>
              <a:sym typeface="Times New Roman"/>
            </a:endParaRPr>
          </a:p>
          <a:p>
            <a:pPr marL="457200" lvl="0" indent="-381000" rtl="0">
              <a:spcBef>
                <a:spcPts val="0"/>
              </a:spcBef>
              <a:spcAft>
                <a:spcPts val="0"/>
              </a:spcAft>
              <a:buSzPts val="2400"/>
              <a:buFont typeface="Times New Roman"/>
              <a:buAutoNum type="arabicPeriod"/>
            </a:pPr>
            <a:r>
              <a:rPr lang="en-US" sz="2400" dirty="0">
                <a:latin typeface="+mj-lt"/>
                <a:ea typeface="Times New Roman"/>
                <a:cs typeface="Arial" panose="020B0604020202020204" pitchFamily="34" charset="0"/>
                <a:sym typeface="Times New Roman"/>
              </a:rPr>
              <a:t>Definite need of skilled </a:t>
            </a:r>
            <a:r>
              <a:rPr lang="en-US" sz="2400" dirty="0" err="1">
                <a:latin typeface="+mj-lt"/>
                <a:ea typeface="Times New Roman"/>
                <a:cs typeface="Arial" panose="020B0604020202020204" pitchFamily="34" charset="0"/>
                <a:sym typeface="Times New Roman"/>
              </a:rPr>
              <a:t>labour</a:t>
            </a:r>
            <a:endParaRPr sz="2400" dirty="0">
              <a:latin typeface="+mj-lt"/>
              <a:ea typeface="Times New Roman"/>
              <a:cs typeface="Arial" panose="020B0604020202020204" pitchFamily="34" charset="0"/>
              <a:sym typeface="Times New Roman"/>
            </a:endParaRPr>
          </a:p>
          <a:p>
            <a:pPr marL="457200" lvl="0" indent="-381000" rtl="0">
              <a:spcBef>
                <a:spcPts val="0"/>
              </a:spcBef>
              <a:spcAft>
                <a:spcPts val="0"/>
              </a:spcAft>
              <a:buSzPts val="2400"/>
              <a:buFont typeface="Times New Roman"/>
              <a:buAutoNum type="arabicPeriod"/>
            </a:pPr>
            <a:r>
              <a:rPr lang="en-US" sz="2400" dirty="0">
                <a:latin typeface="+mj-lt"/>
                <a:ea typeface="Times New Roman"/>
                <a:cs typeface="Arial" panose="020B0604020202020204" pitchFamily="34" charset="0"/>
                <a:sym typeface="Times New Roman"/>
              </a:rPr>
              <a:t> Possibility of human error</a:t>
            </a:r>
            <a:endParaRPr sz="2400" dirty="0">
              <a:latin typeface="+mj-lt"/>
              <a:ea typeface="Times New Roman"/>
              <a:cs typeface="Arial" panose="020B0604020202020204" pitchFamily="34" charset="0"/>
              <a:sym typeface="Times New Roman"/>
            </a:endParaRPr>
          </a:p>
        </p:txBody>
      </p:sp>
    </p:spTree>
    <p:extLst>
      <p:ext uri="{BB962C8B-B14F-4D97-AF65-F5344CB8AC3E}">
        <p14:creationId xmlns:p14="http://schemas.microsoft.com/office/powerpoint/2010/main" val="41663484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US" dirty="0"/>
              <a:t>THANK YOU </a:t>
            </a:r>
            <a:r>
              <a:rPr lang="en-US" dirty="0">
                <a:sym typeface="Wingdings" pitchFamily="2" charset="2"/>
              </a:rPr>
              <a:t></a:t>
            </a:r>
            <a:br>
              <a:rPr lang="en-US" dirty="0"/>
            </a:br>
            <a:r>
              <a:rPr lang="en-US" dirty="0"/>
              <a:t> </a:t>
            </a:r>
          </a:p>
        </p:txBody>
      </p:sp>
    </p:spTree>
    <p:extLst>
      <p:ext uri="{BB962C8B-B14F-4D97-AF65-F5344CB8AC3E}">
        <p14:creationId xmlns:p14="http://schemas.microsoft.com/office/powerpoint/2010/main" val="9788554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491DF-134D-42C2-84CB-91A6A29D75BD}"/>
              </a:ext>
            </a:extLst>
          </p:cNvPr>
          <p:cNvSpPr>
            <a:spLocks noGrp="1"/>
          </p:cNvSpPr>
          <p:nvPr>
            <p:ph type="title"/>
          </p:nvPr>
        </p:nvSpPr>
        <p:spPr/>
        <p:txBody>
          <a:bodyPr>
            <a:normAutofit/>
          </a:bodyPr>
          <a:lstStyle/>
          <a:p>
            <a:r>
              <a:rPr lang="en-US" sz="4400" dirty="0"/>
              <a:t>Problem Statement</a:t>
            </a:r>
            <a:endParaRPr lang="hi-IN" sz="4400" dirty="0"/>
          </a:p>
        </p:txBody>
      </p:sp>
      <p:sp>
        <p:nvSpPr>
          <p:cNvPr id="3" name="Content Placeholder 2">
            <a:extLst>
              <a:ext uri="{FF2B5EF4-FFF2-40B4-BE49-F238E27FC236}">
                <a16:creationId xmlns:a16="http://schemas.microsoft.com/office/drawing/2014/main" id="{CEEB91BD-836F-4A40-8B4B-2152B512510F}"/>
              </a:ext>
            </a:extLst>
          </p:cNvPr>
          <p:cNvSpPr>
            <a:spLocks noGrp="1"/>
          </p:cNvSpPr>
          <p:nvPr>
            <p:ph idx="1"/>
          </p:nvPr>
        </p:nvSpPr>
        <p:spPr>
          <a:xfrm>
            <a:off x="3869268" y="864108"/>
            <a:ext cx="7315200" cy="5427362"/>
          </a:xfrm>
        </p:spPr>
        <p:txBody>
          <a:bodyPr>
            <a:normAutofit/>
          </a:bodyPr>
          <a:lstStyle/>
          <a:p>
            <a:pPr marL="457200" lvl="0" indent="-381000" algn="just">
              <a:lnSpc>
                <a:spcPct val="100000"/>
              </a:lnSpc>
              <a:spcBef>
                <a:spcPts val="0"/>
              </a:spcBef>
              <a:buClr>
                <a:srgbClr val="000000"/>
              </a:buClr>
              <a:buSzPts val="2400"/>
              <a:buFont typeface="Times New Roman"/>
              <a:buChar char="❏"/>
              <a:defRPr/>
            </a:pPr>
            <a:r>
              <a:rPr lang="en-US" sz="2400" kern="0" dirty="0">
                <a:solidFill>
                  <a:srgbClr val="000000"/>
                </a:solidFill>
                <a:latin typeface="+mj-lt"/>
                <a:ea typeface="Times New Roman"/>
                <a:cs typeface="Arial" panose="020B0604020202020204" pitchFamily="34" charset="0"/>
                <a:sym typeface="Times New Roman"/>
              </a:rPr>
              <a:t>The existing parcel sorting happens manually either on floor area or on conveyor belt.</a:t>
            </a:r>
          </a:p>
          <a:p>
            <a:pPr marL="457200" lvl="0" indent="-381000" algn="just">
              <a:lnSpc>
                <a:spcPct val="100000"/>
              </a:lnSpc>
              <a:spcBef>
                <a:spcPts val="0"/>
              </a:spcBef>
              <a:buClr>
                <a:srgbClr val="000000"/>
              </a:buClr>
              <a:buSzPts val="2400"/>
              <a:buFont typeface="Times New Roman"/>
              <a:buChar char="❏"/>
              <a:defRPr/>
            </a:pPr>
            <a:endParaRPr lang="en-US" sz="2400" kern="0" dirty="0">
              <a:solidFill>
                <a:srgbClr val="000000"/>
              </a:solidFill>
              <a:latin typeface="+mj-lt"/>
              <a:ea typeface="Times New Roman"/>
              <a:cs typeface="Arial" panose="020B0604020202020204" pitchFamily="34" charset="0"/>
              <a:sym typeface="Times New Roman"/>
            </a:endParaRPr>
          </a:p>
          <a:p>
            <a:pPr marL="457200" lvl="0" indent="-381000" algn="just">
              <a:lnSpc>
                <a:spcPct val="100000"/>
              </a:lnSpc>
              <a:spcBef>
                <a:spcPts val="0"/>
              </a:spcBef>
              <a:buClr>
                <a:srgbClr val="000000"/>
              </a:buClr>
              <a:buSzPts val="2400"/>
              <a:buFont typeface="Times New Roman"/>
              <a:buChar char="❏"/>
              <a:defRPr/>
            </a:pPr>
            <a:r>
              <a:rPr lang="en-US" sz="2400" kern="0" dirty="0">
                <a:solidFill>
                  <a:srgbClr val="000000"/>
                </a:solidFill>
                <a:latin typeface="+mj-lt"/>
                <a:ea typeface="Times New Roman"/>
                <a:cs typeface="Arial" panose="020B0604020202020204" pitchFamily="34" charset="0"/>
                <a:sym typeface="Times New Roman"/>
              </a:rPr>
              <a:t>The entire parcel sorting does not have any Standard Operating Procedure which brings down the sorting efficiency.</a:t>
            </a:r>
          </a:p>
          <a:p>
            <a:pPr marL="76200" lvl="0" indent="0" algn="just">
              <a:lnSpc>
                <a:spcPct val="100000"/>
              </a:lnSpc>
              <a:spcBef>
                <a:spcPts val="0"/>
              </a:spcBef>
              <a:buClr>
                <a:srgbClr val="000000"/>
              </a:buClr>
              <a:buSzPts val="2400"/>
              <a:buNone/>
              <a:defRPr/>
            </a:pPr>
            <a:endParaRPr lang="en-US" sz="2400" kern="0" dirty="0">
              <a:solidFill>
                <a:srgbClr val="000000"/>
              </a:solidFill>
              <a:latin typeface="+mj-lt"/>
              <a:ea typeface="Times New Roman"/>
              <a:cs typeface="Arial" panose="020B0604020202020204" pitchFamily="34" charset="0"/>
              <a:sym typeface="Times New Roman"/>
            </a:endParaRPr>
          </a:p>
          <a:p>
            <a:pPr marL="457200" lvl="0" indent="-381000" algn="just">
              <a:lnSpc>
                <a:spcPct val="100000"/>
              </a:lnSpc>
              <a:spcBef>
                <a:spcPts val="0"/>
              </a:spcBef>
              <a:buClr>
                <a:srgbClr val="000000"/>
              </a:buClr>
              <a:buSzPts val="2400"/>
              <a:buFont typeface="Times New Roman"/>
              <a:buChar char="❏"/>
              <a:defRPr/>
            </a:pPr>
            <a:r>
              <a:rPr lang="en-US" sz="2400" kern="0" dirty="0">
                <a:solidFill>
                  <a:srgbClr val="000000"/>
                </a:solidFill>
                <a:latin typeface="+mj-lt"/>
                <a:ea typeface="Times New Roman"/>
                <a:cs typeface="Arial" panose="020B0604020202020204" pitchFamily="34" charset="0"/>
                <a:sym typeface="Times New Roman"/>
              </a:rPr>
              <a:t>At the primary sort level, articles are sorted into groups of range of pin codes to be sorted further</a:t>
            </a:r>
          </a:p>
          <a:p>
            <a:pPr marL="76200" lvl="0" indent="0" algn="just">
              <a:lnSpc>
                <a:spcPct val="100000"/>
              </a:lnSpc>
              <a:spcBef>
                <a:spcPts val="0"/>
              </a:spcBef>
              <a:buClr>
                <a:srgbClr val="000000"/>
              </a:buClr>
              <a:buSzPts val="2400"/>
              <a:buNone/>
              <a:defRPr/>
            </a:pPr>
            <a:r>
              <a:rPr lang="en-US" sz="2400" kern="0" dirty="0">
                <a:solidFill>
                  <a:srgbClr val="000000"/>
                </a:solidFill>
                <a:latin typeface="+mj-lt"/>
                <a:ea typeface="Times New Roman"/>
                <a:cs typeface="Arial" panose="020B0604020202020204" pitchFamily="34" charset="0"/>
                <a:sym typeface="Times New Roman"/>
              </a:rPr>
              <a:t>     ( secondary sort ) and bagged for destination</a:t>
            </a:r>
          </a:p>
          <a:p>
            <a:pPr marL="76200" lvl="0" indent="0" algn="just">
              <a:lnSpc>
                <a:spcPct val="100000"/>
              </a:lnSpc>
              <a:spcBef>
                <a:spcPts val="0"/>
              </a:spcBef>
              <a:buClr>
                <a:srgbClr val="000000"/>
              </a:buClr>
              <a:buSzPts val="2400"/>
              <a:buNone/>
              <a:defRPr/>
            </a:pPr>
            <a:r>
              <a:rPr lang="en-US" sz="2400" kern="0" dirty="0">
                <a:solidFill>
                  <a:srgbClr val="000000"/>
                </a:solidFill>
                <a:latin typeface="+mj-lt"/>
                <a:ea typeface="Times New Roman"/>
                <a:cs typeface="Arial" panose="020B0604020202020204" pitchFamily="34" charset="0"/>
                <a:sym typeface="Times New Roman"/>
              </a:rPr>
              <a:t>     hubs. </a:t>
            </a:r>
          </a:p>
          <a:p>
            <a:pPr marL="76200" lvl="0" indent="0" algn="just">
              <a:lnSpc>
                <a:spcPct val="100000"/>
              </a:lnSpc>
              <a:spcBef>
                <a:spcPts val="0"/>
              </a:spcBef>
              <a:buClr>
                <a:srgbClr val="000000"/>
              </a:buClr>
              <a:buSzPts val="2400"/>
              <a:buNone/>
              <a:defRPr/>
            </a:pPr>
            <a:endParaRPr lang="en-US" sz="2400" kern="0" dirty="0">
              <a:solidFill>
                <a:srgbClr val="000000"/>
              </a:solidFill>
              <a:latin typeface="+mj-lt"/>
              <a:ea typeface="Times New Roman"/>
              <a:cs typeface="Arial" panose="020B0604020202020204" pitchFamily="34" charset="0"/>
              <a:sym typeface="Times New Roman"/>
            </a:endParaRPr>
          </a:p>
          <a:p>
            <a:pPr marL="76200" lvl="0" indent="0" algn="just">
              <a:lnSpc>
                <a:spcPct val="100000"/>
              </a:lnSpc>
              <a:spcBef>
                <a:spcPts val="0"/>
              </a:spcBef>
              <a:buClr>
                <a:srgbClr val="000000"/>
              </a:buClr>
              <a:buSzPts val="2400"/>
              <a:buNone/>
              <a:defRPr/>
            </a:pPr>
            <a:r>
              <a:rPr lang="en-US" sz="2400" kern="0" dirty="0">
                <a:solidFill>
                  <a:srgbClr val="000000"/>
                </a:solidFill>
                <a:latin typeface="+mj-lt"/>
                <a:ea typeface="Times New Roman"/>
                <a:cs typeface="Arial" panose="020B0604020202020204" pitchFamily="34" charset="0"/>
                <a:sym typeface="Times New Roman"/>
              </a:rPr>
              <a:t>     But currently, secondary sort requires a skilled </a:t>
            </a:r>
          </a:p>
          <a:p>
            <a:pPr marL="76200" lvl="0" indent="0" algn="just">
              <a:lnSpc>
                <a:spcPct val="100000"/>
              </a:lnSpc>
              <a:spcBef>
                <a:spcPts val="0"/>
              </a:spcBef>
              <a:buClr>
                <a:srgbClr val="000000"/>
              </a:buClr>
              <a:buSzPts val="2400"/>
              <a:buNone/>
              <a:defRPr/>
            </a:pPr>
            <a:r>
              <a:rPr lang="en-US" sz="2400" kern="0" dirty="0">
                <a:solidFill>
                  <a:srgbClr val="000000"/>
                </a:solidFill>
                <a:latin typeface="+mj-lt"/>
                <a:ea typeface="Times New Roman"/>
                <a:cs typeface="Arial" panose="020B0604020202020204" pitchFamily="34" charset="0"/>
                <a:sym typeface="Times New Roman"/>
              </a:rPr>
              <a:t>     </a:t>
            </a:r>
            <a:r>
              <a:rPr lang="en-US" sz="2400" kern="0" dirty="0" err="1">
                <a:solidFill>
                  <a:srgbClr val="000000"/>
                </a:solidFill>
                <a:latin typeface="+mj-lt"/>
                <a:ea typeface="Times New Roman"/>
                <a:cs typeface="Arial" panose="020B0604020202020204" pitchFamily="34" charset="0"/>
                <a:sym typeface="Times New Roman"/>
              </a:rPr>
              <a:t>labour</a:t>
            </a:r>
            <a:r>
              <a:rPr lang="en-US" sz="2400" kern="0" dirty="0">
                <a:solidFill>
                  <a:srgbClr val="000000"/>
                </a:solidFill>
                <a:latin typeface="+mj-lt"/>
                <a:ea typeface="Times New Roman"/>
                <a:cs typeface="Arial" panose="020B0604020202020204" pitchFamily="34" charset="0"/>
                <a:sym typeface="Times New Roman"/>
              </a:rPr>
              <a:t> to find the correct destination bag.</a:t>
            </a:r>
          </a:p>
          <a:p>
            <a:pPr algn="just"/>
            <a:endParaRPr lang="hi-IN" sz="2400" dirty="0">
              <a:latin typeface="+mj-lt"/>
            </a:endParaRPr>
          </a:p>
        </p:txBody>
      </p:sp>
    </p:spTree>
    <p:extLst>
      <p:ext uri="{BB962C8B-B14F-4D97-AF65-F5344CB8AC3E}">
        <p14:creationId xmlns:p14="http://schemas.microsoft.com/office/powerpoint/2010/main" val="10715312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4E247C-BAD7-4072-B717-E84615F9109C}"/>
              </a:ext>
            </a:extLst>
          </p:cNvPr>
          <p:cNvSpPr>
            <a:spLocks noGrp="1"/>
          </p:cNvSpPr>
          <p:nvPr>
            <p:ph type="title"/>
          </p:nvPr>
        </p:nvSpPr>
        <p:spPr/>
        <p:txBody>
          <a:bodyPr/>
          <a:lstStyle/>
          <a:p>
            <a:r>
              <a:rPr lang="en-US" dirty="0"/>
              <a:t>How sorted parcels are checked ?</a:t>
            </a:r>
            <a:endParaRPr lang="hi-IN" dirty="0"/>
          </a:p>
        </p:txBody>
      </p:sp>
      <p:sp>
        <p:nvSpPr>
          <p:cNvPr id="3" name="Content Placeholder 2">
            <a:extLst>
              <a:ext uri="{FF2B5EF4-FFF2-40B4-BE49-F238E27FC236}">
                <a16:creationId xmlns:a16="http://schemas.microsoft.com/office/drawing/2014/main" id="{0326F014-AA10-4EC9-892C-DE6B0F16A6E1}"/>
              </a:ext>
            </a:extLst>
          </p:cNvPr>
          <p:cNvSpPr>
            <a:spLocks noGrp="1"/>
          </p:cNvSpPr>
          <p:nvPr>
            <p:ph idx="1"/>
          </p:nvPr>
        </p:nvSpPr>
        <p:spPr/>
        <p:txBody>
          <a:bodyPr>
            <a:normAutofit/>
          </a:bodyPr>
          <a:lstStyle/>
          <a:p>
            <a:pPr>
              <a:buClrTx/>
            </a:pPr>
            <a:r>
              <a:rPr lang="en-US" sz="2400" dirty="0">
                <a:solidFill>
                  <a:schemeClr val="tx1"/>
                </a:solidFill>
              </a:rPr>
              <a:t>There are three levels to this :</a:t>
            </a:r>
          </a:p>
          <a:p>
            <a:pPr marL="457200" indent="-457200">
              <a:buClrTx/>
              <a:buFont typeface="+mj-lt"/>
              <a:buAutoNum type="arabicPeriod"/>
            </a:pPr>
            <a:r>
              <a:rPr lang="en-US" sz="2400" dirty="0">
                <a:solidFill>
                  <a:schemeClr val="tx1"/>
                </a:solidFill>
              </a:rPr>
              <a:t>Initial Sorting is done by a sorting assistant</a:t>
            </a:r>
          </a:p>
          <a:p>
            <a:pPr marL="457200" indent="-457200">
              <a:buClrTx/>
              <a:buFont typeface="+mj-lt"/>
              <a:buAutoNum type="arabicPeriod"/>
            </a:pPr>
            <a:r>
              <a:rPr lang="en-US" sz="2400" dirty="0">
                <a:solidFill>
                  <a:schemeClr val="tx1"/>
                </a:solidFill>
              </a:rPr>
              <a:t>Then it is verified by a senior sorting assistant</a:t>
            </a:r>
          </a:p>
          <a:p>
            <a:pPr marL="457200" indent="-457200">
              <a:buClrTx/>
              <a:buFont typeface="+mj-lt"/>
              <a:buAutoNum type="arabicPeriod"/>
            </a:pPr>
            <a:r>
              <a:rPr lang="en-US" sz="2400" dirty="0">
                <a:solidFill>
                  <a:schemeClr val="tx1"/>
                </a:solidFill>
              </a:rPr>
              <a:t>And for a final check it goes to the Head sorting assistant</a:t>
            </a:r>
          </a:p>
          <a:p>
            <a:pPr marL="0" indent="0">
              <a:buNone/>
            </a:pPr>
            <a:endParaRPr lang="en-US" sz="2400" dirty="0">
              <a:solidFill>
                <a:schemeClr val="tx1"/>
              </a:solidFill>
            </a:endParaRPr>
          </a:p>
          <a:p>
            <a:pPr marL="0" indent="0">
              <a:buNone/>
            </a:pPr>
            <a:r>
              <a:rPr lang="en-US" sz="2400" dirty="0">
                <a:solidFill>
                  <a:schemeClr val="tx1"/>
                </a:solidFill>
              </a:rPr>
              <a:t>Even after going through such a rigorous process of checking for the correct sort of the parcel there is a small and even considerate possibility of human error. </a:t>
            </a:r>
            <a:endParaRPr lang="hi-IN" sz="2400" dirty="0">
              <a:solidFill>
                <a:schemeClr val="tx1"/>
              </a:solidFill>
            </a:endParaRPr>
          </a:p>
        </p:txBody>
      </p:sp>
    </p:spTree>
    <p:extLst>
      <p:ext uri="{BB962C8B-B14F-4D97-AF65-F5344CB8AC3E}">
        <p14:creationId xmlns:p14="http://schemas.microsoft.com/office/powerpoint/2010/main" val="3237111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Shape 126"/>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FFFFFF"/>
              </a:buClr>
              <a:buSzPts val="3600"/>
              <a:buFont typeface="Corbel"/>
              <a:buNone/>
            </a:pPr>
            <a:r>
              <a:rPr lang="en-US" sz="3600" b="0" i="0" u="none" strike="noStrike" cap="none">
                <a:solidFill>
                  <a:srgbClr val="FFFFFF"/>
                </a:solidFill>
                <a:latin typeface="Corbel"/>
                <a:ea typeface="Corbel"/>
                <a:cs typeface="Corbel"/>
                <a:sym typeface="Corbel"/>
              </a:rPr>
              <a:t>How many parcels could be wrongly sorted with a chance of 0.</a:t>
            </a:r>
            <a:r>
              <a:rPr lang="en-US"/>
              <a:t>1</a:t>
            </a:r>
            <a:r>
              <a:rPr lang="en-US" sz="3600" b="0" i="0" u="none" strike="noStrike" cap="none">
                <a:solidFill>
                  <a:srgbClr val="FFFFFF"/>
                </a:solidFill>
                <a:latin typeface="Corbel"/>
                <a:ea typeface="Corbel"/>
                <a:cs typeface="Corbel"/>
                <a:sym typeface="Corbel"/>
              </a:rPr>
              <a:t>% chance of human error ?</a:t>
            </a:r>
            <a:endParaRPr sz="3600" b="0" i="0" u="none" strike="noStrike" cap="none">
              <a:solidFill>
                <a:srgbClr val="FFFFFF"/>
              </a:solidFill>
              <a:latin typeface="Corbel"/>
              <a:ea typeface="Corbel"/>
              <a:cs typeface="Corbel"/>
              <a:sym typeface="Corbel"/>
            </a:endParaRPr>
          </a:p>
        </p:txBody>
      </p:sp>
      <p:sp>
        <p:nvSpPr>
          <p:cNvPr id="127" name="Shape 127"/>
          <p:cNvSpPr txBox="1"/>
          <p:nvPr/>
        </p:nvSpPr>
        <p:spPr>
          <a:xfrm>
            <a:off x="3876250" y="502175"/>
            <a:ext cx="7925100" cy="988800"/>
          </a:xfrm>
          <a:prstGeom prst="rect">
            <a:avLst/>
          </a:prstGeom>
          <a:noFill/>
          <a:ln>
            <a:noFill/>
          </a:ln>
        </p:spPr>
        <p:txBody>
          <a:bodyPr spcFirstLastPara="1" wrap="square" lIns="91425" tIns="91425" rIns="91425" bIns="91425" anchor="t" anchorCtr="0">
            <a:noAutofit/>
          </a:bodyPr>
          <a:lstStyle/>
          <a:p>
            <a:pPr marL="457200" lvl="0" indent="-381000">
              <a:spcBef>
                <a:spcPts val="0"/>
              </a:spcBef>
              <a:spcAft>
                <a:spcPts val="0"/>
              </a:spcAft>
              <a:buSzPts val="2400"/>
              <a:buFont typeface="Arial" pitchFamily="34" charset="0"/>
              <a:buChar char="•"/>
            </a:pPr>
            <a:r>
              <a:rPr lang="en-US" sz="2000" dirty="0"/>
              <a:t>According to some workers in India Post parcel hubs</a:t>
            </a:r>
          </a:p>
          <a:p>
            <a:pPr marL="76200" lvl="0">
              <a:spcBef>
                <a:spcPts val="0"/>
              </a:spcBef>
              <a:spcAft>
                <a:spcPts val="0"/>
              </a:spcAft>
              <a:buSzPts val="2400"/>
            </a:pPr>
            <a:r>
              <a:rPr lang="en-US" sz="2000" dirty="0"/>
              <a:t>        sorters sort 800 letters in a shift of 8 hours.</a:t>
            </a:r>
            <a:endParaRPr sz="2000" dirty="0"/>
          </a:p>
        </p:txBody>
      </p:sp>
      <p:graphicFrame>
        <p:nvGraphicFramePr>
          <p:cNvPr id="128" name="Shape 128"/>
          <p:cNvGraphicFramePr/>
          <p:nvPr>
            <p:extLst>
              <p:ext uri="{D42A27DB-BD31-4B8C-83A1-F6EECF244321}">
                <p14:modId xmlns:p14="http://schemas.microsoft.com/office/powerpoint/2010/main" val="67398496"/>
              </p:ext>
            </p:extLst>
          </p:nvPr>
        </p:nvGraphicFramePr>
        <p:xfrm>
          <a:off x="4461164" y="1695581"/>
          <a:ext cx="6262254" cy="3694646"/>
        </p:xfrm>
        <a:graphic>
          <a:graphicData uri="http://schemas.openxmlformats.org/drawingml/2006/table">
            <a:tbl>
              <a:tblPr>
                <a:noFill/>
              </a:tblPr>
              <a:tblGrid>
                <a:gridCol w="3841834">
                  <a:extLst>
                    <a:ext uri="{9D8B030D-6E8A-4147-A177-3AD203B41FA5}">
                      <a16:colId xmlns:a16="http://schemas.microsoft.com/office/drawing/2014/main" val="20000"/>
                    </a:ext>
                  </a:extLst>
                </a:gridCol>
                <a:gridCol w="2420420">
                  <a:extLst>
                    <a:ext uri="{9D8B030D-6E8A-4147-A177-3AD203B41FA5}">
                      <a16:colId xmlns:a16="http://schemas.microsoft.com/office/drawing/2014/main" val="20001"/>
                    </a:ext>
                  </a:extLst>
                </a:gridCol>
              </a:tblGrid>
              <a:tr h="1590587">
                <a:tc>
                  <a:txBody>
                    <a:bodyPr/>
                    <a:lstStyle/>
                    <a:p>
                      <a:pPr marL="76200" lvl="0" indent="0" algn="ctr" rtl="0">
                        <a:spcBef>
                          <a:spcPts val="0"/>
                        </a:spcBef>
                        <a:spcAft>
                          <a:spcPts val="0"/>
                        </a:spcAft>
                        <a:buSzPts val="2400"/>
                        <a:buNone/>
                      </a:pPr>
                      <a:r>
                        <a:rPr lang="en-US" sz="2000" dirty="0"/>
                        <a:t>Considering, at least 0.1% of error by 1 sorter,</a:t>
                      </a:r>
                      <a:endParaRPr sz="2000" dirty="0"/>
                    </a:p>
                    <a:p>
                      <a:pPr marL="0" lvl="0" indent="0" algn="ctr" rtl="0">
                        <a:spcBef>
                          <a:spcPts val="0"/>
                        </a:spcBef>
                        <a:spcAft>
                          <a:spcPts val="0"/>
                        </a:spcAft>
                        <a:buNone/>
                      </a:pPr>
                      <a:r>
                        <a:rPr lang="en-US" sz="2000" dirty="0"/>
                        <a:t>      then,</a:t>
                      </a:r>
                      <a:endParaRPr sz="2000" dirty="0"/>
                    </a:p>
                    <a:p>
                      <a:pPr marL="0" lvl="0" indent="0" algn="ctr" rtl="0">
                        <a:spcBef>
                          <a:spcPts val="0"/>
                        </a:spcBef>
                        <a:spcAft>
                          <a:spcPts val="0"/>
                        </a:spcAft>
                        <a:buNone/>
                      </a:pPr>
                      <a:r>
                        <a:rPr lang="en-US" sz="2000" dirty="0"/>
                        <a:t>	number of parcels getting</a:t>
                      </a:r>
                      <a:endParaRPr sz="2000" dirty="0"/>
                    </a:p>
                    <a:p>
                      <a:pPr marL="0" lvl="0" indent="0" algn="ctr">
                        <a:spcBef>
                          <a:spcPts val="0"/>
                        </a:spcBef>
                        <a:spcAft>
                          <a:spcPts val="0"/>
                        </a:spcAft>
                        <a:buNone/>
                      </a:pPr>
                      <a:r>
                        <a:rPr lang="en-US" sz="2000" dirty="0"/>
                        <a:t>	sorted wrong = </a:t>
                      </a:r>
                      <a:endParaRPr sz="2000" dirty="0"/>
                    </a:p>
                  </a:txBody>
                  <a:tcPr marL="91425" marR="91425" marT="91425" marB="91425"/>
                </a:tc>
                <a:tc>
                  <a:txBody>
                    <a:bodyPr/>
                    <a:lstStyle/>
                    <a:p>
                      <a:pPr marL="0" lvl="0" indent="0">
                        <a:spcBef>
                          <a:spcPts val="0"/>
                        </a:spcBef>
                        <a:spcAft>
                          <a:spcPts val="0"/>
                        </a:spcAft>
                        <a:buNone/>
                      </a:pPr>
                      <a:endParaRPr sz="2000" dirty="0"/>
                    </a:p>
                    <a:p>
                      <a:pPr marL="0" lvl="0" indent="0" algn="ctr">
                        <a:spcBef>
                          <a:spcPts val="0"/>
                        </a:spcBef>
                        <a:spcAft>
                          <a:spcPts val="0"/>
                        </a:spcAft>
                        <a:buNone/>
                      </a:pPr>
                      <a:endParaRPr lang="en-US" sz="2000" dirty="0"/>
                    </a:p>
                    <a:p>
                      <a:pPr marL="0" lvl="0" indent="0" algn="ctr">
                        <a:spcBef>
                          <a:spcPts val="0"/>
                        </a:spcBef>
                        <a:spcAft>
                          <a:spcPts val="0"/>
                        </a:spcAft>
                        <a:buNone/>
                      </a:pPr>
                      <a:r>
                        <a:rPr lang="en-US" sz="2000" dirty="0"/>
                        <a:t>800*0.001= .8</a:t>
                      </a:r>
                      <a:endParaRPr sz="2000" dirty="0"/>
                    </a:p>
                  </a:txBody>
                  <a:tcPr marL="91425" marR="91425" marT="91425" marB="91425"/>
                </a:tc>
                <a:extLst>
                  <a:ext uri="{0D108BD9-81ED-4DB2-BD59-A6C34878D82A}">
                    <a16:rowId xmlns:a16="http://schemas.microsoft.com/office/drawing/2014/main" val="10000"/>
                  </a:ext>
                </a:extLst>
              </a:tr>
              <a:tr h="1987796">
                <a:tc>
                  <a:txBody>
                    <a:bodyPr/>
                    <a:lstStyle/>
                    <a:p>
                      <a:pPr marL="76200" lvl="0" indent="0" algn="ctr" rtl="0">
                        <a:spcBef>
                          <a:spcPts val="0"/>
                        </a:spcBef>
                        <a:spcAft>
                          <a:spcPts val="0"/>
                        </a:spcAft>
                        <a:buSzPts val="2400"/>
                        <a:buNone/>
                      </a:pPr>
                      <a:r>
                        <a:rPr lang="en-US" sz="2000" dirty="0"/>
                        <a:t>Considering, at least 50 sorters in a postal hub,</a:t>
                      </a:r>
                      <a:endParaRPr sz="2000" dirty="0"/>
                    </a:p>
                    <a:p>
                      <a:pPr marL="0" lvl="0" indent="0" algn="ctr" rtl="0">
                        <a:spcBef>
                          <a:spcPts val="0"/>
                        </a:spcBef>
                        <a:spcAft>
                          <a:spcPts val="0"/>
                        </a:spcAft>
                        <a:buNone/>
                      </a:pPr>
                      <a:r>
                        <a:rPr lang="en-US" sz="2000" dirty="0"/>
                        <a:t>	then,</a:t>
                      </a:r>
                      <a:endParaRPr sz="2000" dirty="0"/>
                    </a:p>
                    <a:p>
                      <a:pPr marL="0" lvl="0" indent="0" algn="ctr" rtl="0">
                        <a:spcBef>
                          <a:spcPts val="0"/>
                        </a:spcBef>
                        <a:spcAft>
                          <a:spcPts val="0"/>
                        </a:spcAft>
                        <a:buNone/>
                      </a:pPr>
                      <a:r>
                        <a:rPr lang="en-US" sz="2000" dirty="0"/>
                        <a:t>	Total number of parcels</a:t>
                      </a:r>
                      <a:endParaRPr sz="2000" dirty="0"/>
                    </a:p>
                    <a:p>
                      <a:pPr marL="0" lvl="0" indent="0" algn="ctr">
                        <a:spcBef>
                          <a:spcPts val="0"/>
                        </a:spcBef>
                        <a:spcAft>
                          <a:spcPts val="0"/>
                        </a:spcAft>
                        <a:buNone/>
                      </a:pPr>
                      <a:r>
                        <a:rPr lang="en-US" sz="2000" dirty="0"/>
                        <a:t>	getting sorted wrong= </a:t>
                      </a:r>
                      <a:endParaRPr sz="2000" dirty="0"/>
                    </a:p>
                  </a:txBody>
                  <a:tcPr marL="91425" marR="91425" marT="91425" marB="91425"/>
                </a:tc>
                <a:tc>
                  <a:txBody>
                    <a:bodyPr/>
                    <a:lstStyle/>
                    <a:p>
                      <a:pPr marL="0" lvl="0" indent="0" algn="ctr">
                        <a:spcBef>
                          <a:spcPts val="0"/>
                        </a:spcBef>
                        <a:spcAft>
                          <a:spcPts val="0"/>
                        </a:spcAft>
                        <a:buNone/>
                      </a:pPr>
                      <a:endParaRPr sz="2000" dirty="0"/>
                    </a:p>
                    <a:p>
                      <a:pPr marL="0" lvl="0" indent="0" algn="ctr">
                        <a:spcBef>
                          <a:spcPts val="0"/>
                        </a:spcBef>
                        <a:spcAft>
                          <a:spcPts val="0"/>
                        </a:spcAft>
                        <a:buNone/>
                      </a:pPr>
                      <a:r>
                        <a:rPr lang="en-US" sz="2000" dirty="0"/>
                        <a:t>.8*50= 40 parcels</a:t>
                      </a:r>
                      <a:endParaRPr sz="2000" dirty="0"/>
                    </a:p>
                    <a:p>
                      <a:pPr marL="0" lvl="0" indent="0" algn="ctr">
                        <a:spcBef>
                          <a:spcPts val="0"/>
                        </a:spcBef>
                        <a:spcAft>
                          <a:spcPts val="0"/>
                        </a:spcAft>
                        <a:buNone/>
                      </a:pPr>
                      <a:endParaRPr sz="2000" dirty="0"/>
                    </a:p>
                    <a:p>
                      <a:pPr marL="0" lvl="0" indent="0" algn="ctr">
                        <a:spcBef>
                          <a:spcPts val="0"/>
                        </a:spcBef>
                        <a:spcAft>
                          <a:spcPts val="0"/>
                        </a:spcAft>
                        <a:buNone/>
                      </a:pPr>
                      <a:r>
                        <a:rPr lang="en-US" sz="2000" dirty="0"/>
                        <a:t>(out of 50*800=</a:t>
                      </a:r>
                      <a:endParaRPr sz="2000" dirty="0"/>
                    </a:p>
                    <a:p>
                      <a:pPr marL="0" lvl="0" indent="0" algn="ctr">
                        <a:spcBef>
                          <a:spcPts val="0"/>
                        </a:spcBef>
                        <a:spcAft>
                          <a:spcPts val="0"/>
                        </a:spcAft>
                        <a:buNone/>
                      </a:pPr>
                      <a:r>
                        <a:rPr lang="en-US" sz="2000" dirty="0"/>
                        <a:t>40,000 parcels)</a:t>
                      </a:r>
                      <a:endParaRPr sz="2000" dirty="0"/>
                    </a:p>
                  </a:txBody>
                  <a:tcPr marL="91425" marR="91425" marT="91425" marB="91425"/>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6323595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Cost estimate in Present Scenario</a:t>
            </a:r>
          </a:p>
        </p:txBody>
      </p:sp>
      <p:sp>
        <p:nvSpPr>
          <p:cNvPr id="3" name="Content Placeholder 2"/>
          <p:cNvSpPr>
            <a:spLocks noGrp="1"/>
          </p:cNvSpPr>
          <p:nvPr>
            <p:ph idx="1"/>
          </p:nvPr>
        </p:nvSpPr>
        <p:spPr/>
        <p:txBody>
          <a:bodyPr>
            <a:normAutofit/>
          </a:bodyPr>
          <a:lstStyle/>
          <a:p>
            <a:pPr>
              <a:buClrTx/>
            </a:pPr>
            <a:r>
              <a:rPr lang="en-US" sz="2400" dirty="0">
                <a:solidFill>
                  <a:schemeClr val="tx1"/>
                </a:solidFill>
              </a:rPr>
              <a:t>In India we have around 1.5 lakh post offices out of which 89% are in rural areas. Employment is a factor which cannot be ignored in any step towards innovation and development.</a:t>
            </a:r>
          </a:p>
          <a:p>
            <a:pPr>
              <a:buClrTx/>
            </a:pPr>
            <a:r>
              <a:rPr lang="en-US" sz="2400" dirty="0">
                <a:solidFill>
                  <a:schemeClr val="tx1"/>
                </a:solidFill>
              </a:rPr>
              <a:t>Approximate monthly salary of a worker in a governmental postal hub = Rs.30,000</a:t>
            </a:r>
          </a:p>
          <a:p>
            <a:pPr>
              <a:buClrTx/>
            </a:pPr>
            <a:r>
              <a:rPr lang="en-US" sz="2400" dirty="0">
                <a:solidFill>
                  <a:schemeClr val="tx1"/>
                </a:solidFill>
              </a:rPr>
              <a:t>Approximate annual salary of one worker in a governmental postal hub= Rs.3,60,000</a:t>
            </a:r>
          </a:p>
        </p:txBody>
      </p:sp>
    </p:spTree>
    <p:extLst>
      <p:ext uri="{BB962C8B-B14F-4D97-AF65-F5344CB8AC3E}">
        <p14:creationId xmlns:p14="http://schemas.microsoft.com/office/powerpoint/2010/main" val="4644013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3C04E-AEA8-4B43-9D20-2852A083016B}"/>
              </a:ext>
            </a:extLst>
          </p:cNvPr>
          <p:cNvSpPr>
            <a:spLocks noGrp="1"/>
          </p:cNvSpPr>
          <p:nvPr>
            <p:ph type="ctrTitle"/>
          </p:nvPr>
        </p:nvSpPr>
        <p:spPr>
          <a:xfrm>
            <a:off x="1100015" y="2123396"/>
            <a:ext cx="7315200" cy="3255264"/>
          </a:xfrm>
        </p:spPr>
        <p:txBody>
          <a:bodyPr>
            <a:noAutofit/>
          </a:bodyPr>
          <a:lstStyle/>
          <a:p>
            <a:r>
              <a:rPr lang="en-US" sz="3200" dirty="0"/>
              <a:t>Considering such a possibility of error we have two ways to choose from, which would improve the sorting efficiency</a:t>
            </a:r>
            <a:br>
              <a:rPr lang="en-US" sz="3200" dirty="0"/>
            </a:br>
            <a:r>
              <a:rPr lang="en-US" sz="3200" dirty="0"/>
              <a:t>   </a:t>
            </a:r>
            <a:br>
              <a:rPr lang="en-US" sz="3200" dirty="0"/>
            </a:br>
            <a:r>
              <a:rPr lang="en-US" sz="3200" dirty="0"/>
              <a:t>      1. Semi-automated sorting using PTL solution and unskilled labor.</a:t>
            </a:r>
            <a:br>
              <a:rPr lang="en-US" sz="3200" dirty="0"/>
            </a:br>
            <a:br>
              <a:rPr lang="en-US" sz="3200" dirty="0"/>
            </a:br>
            <a:r>
              <a:rPr lang="en-US" sz="3200" dirty="0"/>
              <a:t>      2. Complete automation of the sorting mechanism.</a:t>
            </a:r>
            <a:br>
              <a:rPr lang="en-US" sz="3200" dirty="0"/>
            </a:br>
            <a:endParaRPr lang="hi-IN" sz="3200" dirty="0"/>
          </a:p>
        </p:txBody>
      </p:sp>
      <p:sp>
        <p:nvSpPr>
          <p:cNvPr id="3" name="Subtitle 2">
            <a:extLst>
              <a:ext uri="{FF2B5EF4-FFF2-40B4-BE49-F238E27FC236}">
                <a16:creationId xmlns:a16="http://schemas.microsoft.com/office/drawing/2014/main" id="{9DCA2C9C-4D15-4168-A5FA-C81B52F1FE37}"/>
              </a:ext>
            </a:extLst>
          </p:cNvPr>
          <p:cNvSpPr>
            <a:spLocks noGrp="1"/>
          </p:cNvSpPr>
          <p:nvPr>
            <p:ph type="subTitle" idx="1"/>
          </p:nvPr>
        </p:nvSpPr>
        <p:spPr>
          <a:xfrm>
            <a:off x="1100015" y="5117507"/>
            <a:ext cx="7315200" cy="914400"/>
          </a:xfrm>
        </p:spPr>
        <p:txBody>
          <a:bodyPr/>
          <a:lstStyle/>
          <a:p>
            <a:r>
              <a:rPr lang="en-US" dirty="0"/>
              <a:t>We will go into the details, benefits and systematic evaluation of both the mechanisms</a:t>
            </a:r>
            <a:endParaRPr lang="hi-IN" dirty="0"/>
          </a:p>
        </p:txBody>
      </p:sp>
    </p:spTree>
    <p:extLst>
      <p:ext uri="{BB962C8B-B14F-4D97-AF65-F5344CB8AC3E}">
        <p14:creationId xmlns:p14="http://schemas.microsoft.com/office/powerpoint/2010/main" val="3240191496"/>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TM03457475[[fn=Frame]]</Template>
  <TotalTime>3656</TotalTime>
  <Words>1968</Words>
  <Application>Microsoft Office PowerPoint</Application>
  <PresentationFormat>Widescreen</PresentationFormat>
  <Paragraphs>287</Paragraphs>
  <Slides>40</Slides>
  <Notes>1</Notes>
  <HiddenSlides>0</HiddenSlides>
  <MMClips>3</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40</vt:i4>
      </vt:variant>
    </vt:vector>
  </HeadingPairs>
  <TitlesOfParts>
    <vt:vector size="49" baseType="lpstr">
      <vt:lpstr>Arial</vt:lpstr>
      <vt:lpstr>Calibri</vt:lpstr>
      <vt:lpstr>Century Gothic</vt:lpstr>
      <vt:lpstr>Corbel</vt:lpstr>
      <vt:lpstr>Mangal</vt:lpstr>
      <vt:lpstr>Times New Roman</vt:lpstr>
      <vt:lpstr>Wingdings</vt:lpstr>
      <vt:lpstr>Wingdings 2</vt:lpstr>
      <vt:lpstr>Frame</vt:lpstr>
      <vt:lpstr>PowerPoint Presentation</vt:lpstr>
      <vt:lpstr>Automated Parcel Sorting Using OCR &amp; PTL Solution     </vt:lpstr>
      <vt:lpstr>Current scenario in  India Post   </vt:lpstr>
      <vt:lpstr>A glimpse of how parcel sorting is done manually in India Post  </vt:lpstr>
      <vt:lpstr>Problem Statement</vt:lpstr>
      <vt:lpstr>How sorted parcels are checked ?</vt:lpstr>
      <vt:lpstr>How many parcels could be wrongly sorted with a chance of 0.1% chance of human error ?</vt:lpstr>
      <vt:lpstr>Cost estimate in Present Scenario</vt:lpstr>
      <vt:lpstr>Considering such a possibility of error we have two ways to choose from, which would improve the sorting efficiency           1. Semi-automated sorting using PTL solution and unskilled labor.        2. Complete automation of the sorting mechanism. </vt:lpstr>
      <vt:lpstr>Automated sorting mechanism</vt:lpstr>
      <vt:lpstr>Goals and Objectives of automated solution </vt:lpstr>
      <vt:lpstr>Role of automation in sorting mechanism </vt:lpstr>
      <vt:lpstr>Flow of action implemented</vt:lpstr>
      <vt:lpstr>Description of the secondary sorting mechanism</vt:lpstr>
      <vt:lpstr>Example of the sorting mechanism</vt:lpstr>
      <vt:lpstr>Benefits of Automated Parcel Sorting</vt:lpstr>
      <vt:lpstr>Cost estimation of finished automated machine</vt:lpstr>
      <vt:lpstr>Cost estimation (continued)</vt:lpstr>
      <vt:lpstr>Economic estimate per month </vt:lpstr>
      <vt:lpstr>PowerPoint Presentation</vt:lpstr>
      <vt:lpstr>Goals and Objectives of semi-manual sorting</vt:lpstr>
      <vt:lpstr>Flow of action implemented</vt:lpstr>
      <vt:lpstr>Description of  secondary sorting mechanism</vt:lpstr>
      <vt:lpstr>What is PTL ?</vt:lpstr>
      <vt:lpstr>Mechanism of PTL Solution</vt:lpstr>
      <vt:lpstr>Benefits of Semi-Manual Sorting mechanism</vt:lpstr>
      <vt:lpstr>Woman empowerment in the rural areas</vt:lpstr>
      <vt:lpstr>Cost estimation of  semi-automated machine</vt:lpstr>
      <vt:lpstr>Cost estimation (continued)</vt:lpstr>
      <vt:lpstr>Technology Stack</vt:lpstr>
      <vt:lpstr>Components Used</vt:lpstr>
      <vt:lpstr>Camera cum Barcode Reader    </vt:lpstr>
      <vt:lpstr>Arduino Mega   </vt:lpstr>
      <vt:lpstr>DC motor     </vt:lpstr>
      <vt:lpstr>Light Emitting Diodes (LEDs)   </vt:lpstr>
      <vt:lpstr>Seven Segment Display    </vt:lpstr>
      <vt:lpstr>Decoder IC   </vt:lpstr>
      <vt:lpstr>Motor Driver  (L293D)    </vt:lpstr>
      <vt:lpstr>References</vt:lpstr>
      <vt:lpstr>THANK YOU 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forest</dc:creator>
  <cp:lastModifiedBy>forest</cp:lastModifiedBy>
  <cp:revision>125</cp:revision>
  <dcterms:created xsi:type="dcterms:W3CDTF">2018-03-28T13:33:35Z</dcterms:created>
  <dcterms:modified xsi:type="dcterms:W3CDTF">2018-03-31T11:51:28Z</dcterms:modified>
</cp:coreProperties>
</file>

<file path=docProps/thumbnail.jpeg>
</file>